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notesSlides/notesSlide9.xml" ContentType="application/vnd.openxmlformats-officedocument.presentationml.notesSlide+xml"/>
  <Override PartName="/ppt/tags/tag13.xml" ContentType="application/vnd.openxmlformats-officedocument.presentationml.tags+xml"/>
  <Override PartName="/ppt/notesSlides/notesSlide10.xml" ContentType="application/vnd.openxmlformats-officedocument.presentationml.notesSlide+xml"/>
  <Override PartName="/ppt/tags/tag14.xml" ContentType="application/vnd.openxmlformats-officedocument.presentationml.tags+xml"/>
  <Override PartName="/ppt/notesSlides/notesSlide11.xml" ContentType="application/vnd.openxmlformats-officedocument.presentationml.notesSlide+xml"/>
  <Override PartName="/ppt/tags/tag15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22"/>
  </p:notesMasterIdLst>
  <p:handoutMasterIdLst>
    <p:handoutMasterId r:id="rId23"/>
  </p:handoutMasterIdLst>
  <p:sldIdLst>
    <p:sldId id="971" r:id="rId6"/>
    <p:sldId id="972" r:id="rId7"/>
    <p:sldId id="921" r:id="rId8"/>
    <p:sldId id="959" r:id="rId9"/>
    <p:sldId id="960" r:id="rId10"/>
    <p:sldId id="964" r:id="rId11"/>
    <p:sldId id="962" r:id="rId12"/>
    <p:sldId id="963" r:id="rId13"/>
    <p:sldId id="966" r:id="rId14"/>
    <p:sldId id="967" r:id="rId15"/>
    <p:sldId id="968" r:id="rId16"/>
    <p:sldId id="970" r:id="rId17"/>
    <p:sldId id="965" r:id="rId18"/>
    <p:sldId id="969" r:id="rId19"/>
    <p:sldId id="957" r:id="rId20"/>
    <p:sldId id="2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224" autoAdjust="0"/>
  </p:normalViewPr>
  <p:slideViewPr>
    <p:cSldViewPr snapToGrid="0" showGuides="1">
      <p:cViewPr>
        <p:scale>
          <a:sx n="150" d="100"/>
          <a:sy n="150" d="100"/>
        </p:scale>
        <p:origin x="632" y="30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1557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4188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 dirty="0"/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/>
              <a:t>7/11/2023</a:t>
            </a:fld>
            <a:endParaRPr lang="en-US" sz="1050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 dirty="0">
                <a:solidFill>
                  <a:schemeClr val="accent2"/>
                </a:solidFill>
              </a:rPr>
              <a:t>Hand out</a:t>
            </a:r>
            <a:r>
              <a:rPr lang="en-US" sz="1050" dirty="0">
                <a:solidFill>
                  <a:schemeClr val="accent2"/>
                </a:solidFill>
              </a:rPr>
              <a:t> </a:t>
            </a:r>
            <a:fld id="{C92BABF8-1341-4DCB-864A-D83C08BEEAE4}" type="slidenum">
              <a:rPr lang="en-US" sz="1050" smtClean="0"/>
              <a:t>‹#›</a:t>
            </a:fld>
            <a:endParaRPr lang="en-US" sz="1050" dirty="0"/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/>
            </a:lvl1pPr>
          </a:lstStyle>
          <a:p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/>
            </a:lvl1pPr>
          </a:lstStyle>
          <a:p>
            <a:fld id="{76FBC1AF-E4C9-412F-9B6D-66CD520F95DB}" type="datetimeFigureOut">
              <a:rPr lang="en-US" smtClean="0"/>
              <a:pPr/>
              <a:t>7/11/2023</a:t>
            </a:fld>
            <a:endParaRPr lang="en-US" dirty="0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/>
            </a:lvl1pPr>
          </a:lstStyle>
          <a:p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Notes</a:t>
            </a:r>
            <a:r>
              <a:rPr lang="en-US" dirty="0"/>
              <a:t> </a:t>
            </a:r>
            <a:fld id="{E76C657F-0E32-4130-ADDA-66B81138A7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history of C and C++ is provided here to help you understand that you will encounter some drawbacks and why that is.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history of C and C++ is provided here to help you understand that you will encounter some drawbacks and why that is.</a:t>
            </a:r>
            <a:endParaRPr lang="en-US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30.emf"/><Relationship Id="rId2" Type="http://schemas.openxmlformats.org/officeDocument/2006/relationships/tags" Target="../tags/tag1.xml"/><Relationship Id="rId1" Type="http://schemas.openxmlformats.org/officeDocument/2006/relationships/customXml" Target="../../customXml/item2.xml"/><Relationship Id="rId6" Type="http://schemas.openxmlformats.org/officeDocument/2006/relationships/oleObject" Target="../embeddings/oleObject1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fireworks, star, table, sky&#10;&#10;Description automatically generated">
            <a:extLst>
              <a:ext uri="{FF2B5EF4-FFF2-40B4-BE49-F238E27FC236}">
                <a16:creationId xmlns:a16="http://schemas.microsoft.com/office/drawing/2014/main" id="{591CD5A4-BDEB-4734-8FA5-5C3B4A08A4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7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8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25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0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61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36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Subline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89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8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11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close up of a light&#10;&#10;Description automatically generated">
            <a:extLst>
              <a:ext uri="{FF2B5EF4-FFF2-40B4-BE49-F238E27FC236}">
                <a16:creationId xmlns:a16="http://schemas.microsoft.com/office/drawing/2014/main" id="{F50DEF7C-D243-494F-A738-41FC9AF515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M3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0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196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36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47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8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73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0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225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36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486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picture containing light, star&#10;&#10;Description automatically generated">
            <a:extLst>
              <a:ext uri="{FF2B5EF4-FFF2-40B4-BE49-F238E27FC236}">
                <a16:creationId xmlns:a16="http://schemas.microsoft.com/office/drawing/2014/main" id="{AA220E05-4C1E-4F58-BFC0-57C07A95F7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399" y="1414463"/>
            <a:ext cx="11370437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gnisphere" descr="A picture containing chart&#10;&#10;Description automatically generated">
            <a:extLst>
              <a:ext uri="{FF2B5EF4-FFF2-40B4-BE49-F238E27FC236}">
                <a16:creationId xmlns:a16="http://schemas.microsoft.com/office/drawing/2014/main" id="{FEC69F24-2876-47B9-A4B6-0ADE800ECD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23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626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9252000" cy="149186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 (with key visua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fish, monitor, keyboard, computer&#10;&#10;Description automatically generated">
            <a:extLst>
              <a:ext uri="{FF2B5EF4-FFF2-40B4-BE49-F238E27FC236}">
                <a16:creationId xmlns:a16="http://schemas.microsoft.com/office/drawing/2014/main" id="{AE83F1C5-95B7-47C3-B837-8191D1E397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491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 (with key visual)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sky, water, star&#10;&#10;Description automatically generated">
            <a:extLst>
              <a:ext uri="{FF2B5EF4-FFF2-40B4-BE49-F238E27FC236}">
                <a16:creationId xmlns:a16="http://schemas.microsoft.com/office/drawing/2014/main" id="{E2F7C1AE-8376-445B-98CD-DBE6E96E38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812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Background pattern&#10;&#10;Description automatically generated">
            <a:extLst>
              <a:ext uri="{FF2B5EF4-FFF2-40B4-BE49-F238E27FC236}">
                <a16:creationId xmlns:a16="http://schemas.microsoft.com/office/drawing/2014/main" id="{70837433-2C09-4518-AF0D-697A97CAC3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91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1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out logo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0C7B869-3095-4D4F-B832-8B6077991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299C05E6-AE55-4C36-8543-1DA3751542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3" y="1414800"/>
            <a:ext cx="7199311" cy="4752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BA12055-C879-45E9-A105-2B26D233C9D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9AD82E40-8759-4AAC-B9F2-63E0F2C4CC7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610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accent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Background pattern&#10;&#10;Description automatically generated">
            <a:extLst>
              <a:ext uri="{FF2B5EF4-FFF2-40B4-BE49-F238E27FC236}">
                <a16:creationId xmlns:a16="http://schemas.microsoft.com/office/drawing/2014/main" id="{DF3DAF0E-BB8A-4082-8CE7-1BBCE61C8C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769989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26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</a:extLst>
          </p:cNvPr>
          <p:cNvSpPr/>
          <p:nvPr/>
        </p:nvSpPr>
        <p:spPr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/>
          <p:nvPr userDrawn="1"/>
        </p:nvSpPr>
        <p:spPr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63" y="1234800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4000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2pPr>
            <a:lvl3pPr marL="18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4pPr>
            <a:lvl5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5pPr>
            <a:lvl6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Department etc.</a:t>
            </a:r>
          </a:p>
          <a:p>
            <a:pPr lvl="3"/>
            <a:r>
              <a:rPr lang="en-US" dirty="0"/>
              <a:t>subchapter</a:t>
            </a:r>
          </a:p>
          <a:p>
            <a:pPr lvl="4"/>
            <a:r>
              <a:rPr lang="en-US" dirty="0"/>
              <a:t>active subchapter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>
  <p:cSld name="1_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16241056"/>
              </p:ext>
            </p:extLst>
          </p:nvPr>
        </p:nvGraphicFramePr>
        <p:xfrm>
          <a:off x="1590" y="1592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6" imgW="216" imgH="216" progId="">
                  <p:embed/>
                </p:oleObj>
              </mc:Choice>
              <mc:Fallback>
                <p:oleObj name="think-cell Folie" r:id="rId6" imgW="216" imgH="216" progId="">
                  <p:embed/>
                  <p:pic>
                    <p:nvPicPr>
                      <p:cNvPr id="4" name="Objek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" y="1592"/>
                        <a:ext cx="158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0" y="5"/>
            <a:ext cx="12192000" cy="1268413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6741" y="1412876"/>
            <a:ext cx="8204690" cy="4752976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 err="1"/>
              <a:t>Textmasterformat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656985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E598EC2-770B-4F85-A209-57F0E77094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33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48" r:id="rId19"/>
    <p:sldLayoutId id="2147483749" r:id="rId20"/>
    <p:sldLayoutId id="2147483750" r:id="rId21"/>
    <p:sldLayoutId id="2147483745" r:id="rId22"/>
    <p:sldLayoutId id="2147483746" r:id="rId23"/>
    <p:sldLayoutId id="2147483747" r:id="rId24"/>
    <p:sldLayoutId id="2147483736" r:id="rId25"/>
    <p:sldLayoutId id="2147483737" r:id="rId26"/>
    <p:sldLayoutId id="2147483738" r:id="rId27"/>
    <p:sldLayoutId id="2147483739" r:id="rId28"/>
    <p:sldLayoutId id="2147483740" r:id="rId29"/>
    <p:sldLayoutId id="2147483741" r:id="rId30"/>
    <p:sldLayoutId id="2147483744" r:id="rId31"/>
    <p:sldLayoutId id="2147483708" r:id="rId32"/>
    <p:sldLayoutId id="2147483655" r:id="rId33"/>
    <p:sldLayoutId id="2147483742" r:id="rId34"/>
    <p:sldLayoutId id="2147483677" r:id="rId35"/>
    <p:sldLayoutId id="2147483709" r:id="rId36"/>
    <p:sldLayoutId id="2147483751" r:id="rId37"/>
    <p:sldLayoutId id="2147483691" r:id="rId38"/>
    <p:sldLayoutId id="2147483752" r:id="rId39"/>
    <p:sldLayoutId id="2147483692" r:id="rId40"/>
    <p:sldLayoutId id="2147483650" r:id="rId41"/>
    <p:sldLayoutId id="2147483665" r:id="rId42"/>
    <p:sldLayoutId id="2147483666" r:id="rId43"/>
    <p:sldLayoutId id="2147483697" r:id="rId44"/>
    <p:sldLayoutId id="2147483698" r:id="rId45"/>
    <p:sldLayoutId id="2147483652" r:id="rId46"/>
    <p:sldLayoutId id="2147483680" r:id="rId47"/>
    <p:sldLayoutId id="2147483694" r:id="rId48"/>
    <p:sldLayoutId id="2147483687" r:id="rId49"/>
    <p:sldLayoutId id="2147483681" r:id="rId50"/>
    <p:sldLayoutId id="2147483690" r:id="rId51"/>
    <p:sldLayoutId id="2147483711" r:id="rId52"/>
    <p:sldLayoutId id="2147483682" r:id="rId53"/>
    <p:sldLayoutId id="2147483678" r:id="rId54"/>
    <p:sldLayoutId id="2147483755" r:id="rId55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0.xml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notesSlide" Target="../notesSlides/notesSlide8.xml"/><Relationship Id="rId7" Type="http://schemas.openxmlformats.org/officeDocument/2006/relationships/hyperlink" Target="https://github.com/dezGusty/screenshot-util" TargetMode="Externa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2.xml"/><Relationship Id="rId5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3.xml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hyperlink" Target="https://medium.com/coding-den/the-compilation-process-a1307824d40e" TargetMode="Externa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5.xml"/><Relationship Id="rId6" Type="http://schemas.openxmlformats.org/officeDocument/2006/relationships/hyperlink" Target="https://msdn.microsoft.com/en-us/library/bxss3ska.aspx" TargetMode="External"/><Relationship Id="rId5" Type="http://schemas.openxmlformats.org/officeDocument/2006/relationships/hyperlink" Target="http://www.learncpp.com/" TargetMode="External"/><Relationship Id="rId4" Type="http://schemas.openxmlformats.org/officeDocument/2006/relationships/hyperlink" Target="http://www.cplusplus.com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mailto:firstname.lastname@siemens.com" TargetMode="External"/><Relationship Id="rId1" Type="http://schemas.openxmlformats.org/officeDocument/2006/relationships/slideLayout" Target="../slideLayouts/slideLayout5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6.xml"/><Relationship Id="rId5" Type="http://schemas.openxmlformats.org/officeDocument/2006/relationships/image" Target="../media/image32.png"/><Relationship Id="rId4" Type="http://schemas.openxmlformats.org/officeDocument/2006/relationships/hyperlink" Target="https://isocpp.or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www.tiobe.com/index.php/content/paperinfo/tpci/index.html" TargetMode="External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7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43.jpeg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8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" descr="A picture containing outdoor, flying, person, plane&#10;&#10;Description automatically generated">
            <a:extLst>
              <a:ext uri="{FF2B5EF4-FFF2-40B4-BE49-F238E27FC236}">
                <a16:creationId xmlns:a16="http://schemas.microsoft.com/office/drawing/2014/main" id="{F770C91E-BF5F-45D9-AC4A-AD9B3324364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502800"/>
          </a:xfrm>
        </p:spPr>
      </p:pic>
      <p:sp>
        <p:nvSpPr>
          <p:cNvPr id="6" name="Title">
            <a:extLst>
              <a:ext uri="{FF2B5EF4-FFF2-40B4-BE49-F238E27FC236}">
                <a16:creationId xmlns:a16="http://schemas.microsoft.com/office/drawing/2014/main" id="{C7413F94-559E-46DF-A817-2051A7BA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1" y="3780000"/>
            <a:ext cx="9287638" cy="738664"/>
          </a:xfrm>
        </p:spPr>
        <p:txBody>
          <a:bodyPr/>
          <a:lstStyle/>
          <a:p>
            <a:r>
              <a:rPr lang="en-US" dirty="0"/>
              <a:t>C/C++ Basics</a:t>
            </a:r>
            <a:endParaRPr lang="en-US" b="0" dirty="0"/>
          </a:p>
        </p:txBody>
      </p:sp>
      <p:sp>
        <p:nvSpPr>
          <p:cNvPr id="2" name="Subtitle">
            <a:extLst>
              <a:ext uri="{FF2B5EF4-FFF2-40B4-BE49-F238E27FC236}">
                <a16:creationId xmlns:a16="http://schemas.microsoft.com/office/drawing/2014/main" id="{27507DB2-A004-4C7F-BB03-CAB07E07A0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Introductory class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38D101C9-5442-4E35-9BFD-3591529F0F7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03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development with C++ from code to application</a:t>
            </a:r>
          </a:p>
        </p:txBody>
      </p:sp>
      <p:sp>
        <p:nvSpPr>
          <p:cNvPr id="135171" name="cdtRectangle 3 Id135171"/>
          <p:cNvSpPr>
            <a:spLocks noGrp="1" noChangeArrowheads="1"/>
          </p:cNvSpPr>
          <p:nvPr>
            <p:ph idx="4294967295"/>
          </p:nvPr>
        </p:nvSpPr>
        <p:spPr>
          <a:xfrm>
            <a:off x="410400" y="1378040"/>
            <a:ext cx="8204200" cy="4752975"/>
          </a:xfrm>
        </p:spPr>
        <p:txBody>
          <a:bodyPr/>
          <a:lstStyle/>
          <a:p>
            <a:r>
              <a:rPr lang="en-US" dirty="0"/>
              <a:t>C++ is a compiled language. The typical steps to create a solution are presented below. (Based on what development environment and tool chain you are using, additional steps may apply).</a:t>
            </a:r>
          </a:p>
          <a:p>
            <a:r>
              <a:rPr lang="en-US" dirty="0"/>
              <a:t>Write code in source file(s)</a:t>
            </a:r>
          </a:p>
          <a:p>
            <a:r>
              <a:rPr lang="en-US" dirty="0"/>
              <a:t>Compile it</a:t>
            </a:r>
          </a:p>
          <a:p>
            <a:r>
              <a:rPr lang="en-US" dirty="0"/>
              <a:t>Link it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Profit</a:t>
            </a:r>
          </a:p>
        </p:txBody>
      </p:sp>
      <p:pic>
        <p:nvPicPr>
          <p:cNvPr id="5" name="Picture 4" descr="compilationlinkin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4570" y="3255723"/>
            <a:ext cx="7002287" cy="30044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69387" y="4714848"/>
            <a:ext cx="2952621" cy="1277588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marL="0" lvl="1" algn="ctr">
              <a:lnSpc>
                <a:spcPct val="110000"/>
              </a:lnSpc>
            </a:pPr>
            <a:r>
              <a:rPr lang="en-US" sz="1799" b="1" dirty="0">
                <a:solidFill>
                  <a:schemeClr val="tx1"/>
                </a:solidFill>
              </a:rPr>
              <a:t>Most likely involves testing and delivering at some point</a:t>
            </a:r>
          </a:p>
        </p:txBody>
      </p:sp>
      <p:cxnSp>
        <p:nvCxnSpPr>
          <p:cNvPr id="8" name="Straight Arrow Connector 7"/>
          <p:cNvCxnSpPr>
            <a:stCxn id="25" idx="3"/>
            <a:endCxn id="6" idx="0"/>
          </p:cNvCxnSpPr>
          <p:nvPr/>
        </p:nvCxnSpPr>
        <p:spPr bwMode="auto">
          <a:xfrm>
            <a:off x="1416655" y="3446211"/>
            <a:ext cx="1029043" cy="1268637"/>
          </a:xfrm>
          <a:prstGeom prst="bentConnector2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TextBox 24"/>
          <p:cNvSpPr txBox="1"/>
          <p:nvPr/>
        </p:nvSpPr>
        <p:spPr>
          <a:xfrm>
            <a:off x="410400" y="3305797"/>
            <a:ext cx="1006255" cy="2808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799" dirty="0">
                <a:solidFill>
                  <a:schemeClr val="tx1"/>
                </a:solidFill>
              </a:rPr>
              <a:t>????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0AB43A-8013-4EB0-A52D-2BCA8D1B34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364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development with C++ from code to binaries and application</a:t>
            </a:r>
          </a:p>
        </p:txBody>
      </p:sp>
      <p:sp>
        <p:nvSpPr>
          <p:cNvPr id="135171" name="cdtRectangle 3 Id135171"/>
          <p:cNvSpPr>
            <a:spLocks noGrp="1" noChangeArrowheads="1"/>
          </p:cNvSpPr>
          <p:nvPr>
            <p:ph sz="half" idx="4294967295"/>
          </p:nvPr>
        </p:nvSpPr>
        <p:spPr>
          <a:xfrm>
            <a:off x="405008" y="1456635"/>
            <a:ext cx="5470525" cy="4752975"/>
          </a:xfrm>
        </p:spPr>
        <p:txBody>
          <a:bodyPr/>
          <a:lstStyle/>
          <a:p>
            <a:r>
              <a:rPr lang="en-US" dirty="0"/>
              <a:t>From code to deliverables in Visual C++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719673" y="1951185"/>
            <a:ext cx="2049076" cy="938168"/>
          </a:xfrm>
          <a:prstGeom prst="roundRect">
            <a:avLst/>
          </a:prstGeom>
          <a:solidFill>
            <a:srgbClr val="FFD732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399" b="1" dirty="0"/>
              <a:t>Source code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4989501" y="1951185"/>
            <a:ext cx="1997848" cy="938168"/>
          </a:xfrm>
          <a:prstGeom prst="roundRect">
            <a:avLst/>
          </a:prstGeom>
          <a:solidFill>
            <a:srgbClr val="FFD732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199" b="1" dirty="0"/>
              <a:t>Intermediate object </a:t>
            </a:r>
            <a:r>
              <a:rPr lang="en-US" sz="1399" b="1" dirty="0"/>
              <a:t>code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9569185" y="1951185"/>
            <a:ext cx="2090057" cy="938168"/>
          </a:xfrm>
          <a:prstGeom prst="roundRect">
            <a:avLst/>
          </a:prstGeom>
          <a:solidFill>
            <a:srgbClr val="FFD732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399" b="1" dirty="0"/>
              <a:t>Binary result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155578" y="2228721"/>
            <a:ext cx="1495825" cy="36872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399" b="1" dirty="0"/>
              <a:t>Compiler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7427900" y="2228721"/>
            <a:ext cx="1823677" cy="36872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199" b="1" dirty="0"/>
              <a:t>Linker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378824" y="4433104"/>
            <a:ext cx="2404248" cy="1242881"/>
            <a:chOff x="3742125" y="3342555"/>
            <a:chExt cx="1803186" cy="1243240"/>
          </a:xfrm>
        </p:grpSpPr>
        <p:sp>
          <p:nvSpPr>
            <p:cNvPr id="11" name="Rounded Rectangle 10"/>
            <p:cNvSpPr/>
            <p:nvPr/>
          </p:nvSpPr>
          <p:spPr bwMode="auto">
            <a:xfrm>
              <a:off x="3742125" y="3342555"/>
              <a:ext cx="1498386" cy="938440"/>
            </a:xfrm>
            <a:prstGeom prst="roundRect">
              <a:avLst/>
            </a:prstGeom>
            <a:solidFill>
              <a:srgbClr val="FFD732"/>
            </a:solidFill>
            <a:ln>
              <a:solidFill>
                <a:schemeClr val="accent1"/>
              </a:solidFill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en-US" sz="1399" b="1" dirty="0"/>
                <a:t>Libraries</a:t>
              </a: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3894525" y="3494955"/>
              <a:ext cx="1498386" cy="938440"/>
            </a:xfrm>
            <a:prstGeom prst="roundRect">
              <a:avLst/>
            </a:prstGeom>
            <a:solidFill>
              <a:srgbClr val="FFD732"/>
            </a:solidFill>
            <a:ln>
              <a:solidFill>
                <a:schemeClr val="accent1"/>
              </a:solidFill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en-US" sz="1399" b="1" dirty="0"/>
                <a:t>Libraries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4046925" y="3647355"/>
              <a:ext cx="1498386" cy="938440"/>
            </a:xfrm>
            <a:prstGeom prst="roundRect">
              <a:avLst/>
            </a:prstGeom>
            <a:solidFill>
              <a:srgbClr val="FFD732"/>
            </a:solidFill>
            <a:ln>
              <a:solidFill>
                <a:schemeClr val="accent1"/>
              </a:solidFill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en-US" sz="1399" b="1" dirty="0"/>
                <a:t>Libraries</a:t>
              </a:r>
            </a:p>
          </p:txBody>
        </p:sp>
      </p:grpSp>
      <p:cxnSp>
        <p:nvCxnSpPr>
          <p:cNvPr id="16" name="Straight Arrow Connector 15"/>
          <p:cNvCxnSpPr>
            <a:stCxn id="5" idx="3"/>
            <a:endCxn id="9" idx="1"/>
          </p:cNvCxnSpPr>
          <p:nvPr/>
        </p:nvCxnSpPr>
        <p:spPr bwMode="auto">
          <a:xfrm flipV="1">
            <a:off x="2768747" y="2413083"/>
            <a:ext cx="386831" cy="7188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>
            <a:stCxn id="9" idx="3"/>
            <a:endCxn id="6" idx="1"/>
          </p:cNvCxnSpPr>
          <p:nvPr/>
        </p:nvCxnSpPr>
        <p:spPr bwMode="auto">
          <a:xfrm>
            <a:off x="4651403" y="2413083"/>
            <a:ext cx="338099" cy="7188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>
            <a:stCxn id="6" idx="3"/>
            <a:endCxn id="10" idx="1"/>
          </p:cNvCxnSpPr>
          <p:nvPr/>
        </p:nvCxnSpPr>
        <p:spPr bwMode="auto">
          <a:xfrm flipV="1">
            <a:off x="6987350" y="2413083"/>
            <a:ext cx="440551" cy="7188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>
            <a:stCxn id="13" idx="3"/>
            <a:endCxn id="10" idx="2"/>
          </p:cNvCxnSpPr>
          <p:nvPr/>
        </p:nvCxnSpPr>
        <p:spPr bwMode="auto">
          <a:xfrm flipV="1">
            <a:off x="7783076" y="2597445"/>
            <a:ext cx="556665" cy="2609457"/>
          </a:xfrm>
          <a:prstGeom prst="bentConnector2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>
            <a:stCxn id="10" idx="3"/>
            <a:endCxn id="7" idx="1"/>
          </p:cNvCxnSpPr>
          <p:nvPr/>
        </p:nvCxnSpPr>
        <p:spPr bwMode="auto">
          <a:xfrm>
            <a:off x="9251578" y="2413083"/>
            <a:ext cx="317607" cy="7188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6" name="Picture 25" descr="ppt_c0_files_cp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040" y="3233137"/>
            <a:ext cx="3277058" cy="119997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27" name="Picture 26" descr="ppt_c0_files_ex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7795" y="3492330"/>
            <a:ext cx="2930164" cy="37760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29" name="Picture 28" descr="ppt_c0_files_obj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2610" y="3421857"/>
            <a:ext cx="1714740" cy="6142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cxnSp>
        <p:nvCxnSpPr>
          <p:cNvPr id="31" name="Straight Connector 30"/>
          <p:cNvCxnSpPr>
            <a:stCxn id="26" idx="0"/>
            <a:endCxn id="5" idx="2"/>
          </p:cNvCxnSpPr>
          <p:nvPr/>
        </p:nvCxnSpPr>
        <p:spPr bwMode="auto">
          <a:xfrm rot="16200000" flipV="1">
            <a:off x="1811497" y="2822066"/>
            <a:ext cx="343781" cy="478360"/>
          </a:xfrm>
          <a:prstGeom prst="bentConnector3">
            <a:avLst>
              <a:gd name="adj1" fmla="val 50000"/>
            </a:avLst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/>
          <p:cNvCxnSpPr>
            <a:stCxn id="29" idx="0"/>
            <a:endCxn id="6" idx="2"/>
          </p:cNvCxnSpPr>
          <p:nvPr/>
        </p:nvCxnSpPr>
        <p:spPr bwMode="auto">
          <a:xfrm rot="16200000" flipV="1">
            <a:off x="5792949" y="3084828"/>
            <a:ext cx="532505" cy="141554"/>
          </a:xfrm>
          <a:prstGeom prst="bentConnector3">
            <a:avLst>
              <a:gd name="adj1" fmla="val 50000"/>
            </a:avLst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Elbow Connector 38"/>
          <p:cNvCxnSpPr>
            <a:stCxn id="28" idx="3"/>
            <a:endCxn id="11" idx="1"/>
          </p:cNvCxnSpPr>
          <p:nvPr/>
        </p:nvCxnSpPr>
        <p:spPr bwMode="auto">
          <a:xfrm flipV="1">
            <a:off x="4651403" y="4902189"/>
            <a:ext cx="727423" cy="304712"/>
          </a:xfrm>
          <a:prstGeom prst="bentConnector3">
            <a:avLst>
              <a:gd name="adj1" fmla="val 50000"/>
            </a:avLst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Elbow Connector 40"/>
          <p:cNvCxnSpPr>
            <a:stCxn id="27" idx="0"/>
            <a:endCxn id="7" idx="2"/>
          </p:cNvCxnSpPr>
          <p:nvPr/>
        </p:nvCxnSpPr>
        <p:spPr bwMode="auto">
          <a:xfrm rot="5400000" flipH="1" flipV="1">
            <a:off x="10217058" y="3095173"/>
            <a:ext cx="602976" cy="191336"/>
          </a:xfrm>
          <a:prstGeom prst="bentConnector3">
            <a:avLst>
              <a:gd name="adj1" fmla="val 50000"/>
            </a:avLst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TextBox 44"/>
          <p:cNvSpPr txBox="1"/>
          <p:nvPr/>
        </p:nvSpPr>
        <p:spPr>
          <a:xfrm>
            <a:off x="5061023" y="5849257"/>
            <a:ext cx="6598218" cy="4398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399" dirty="0"/>
              <a:t>Example: a small C++ application that performs screenshots</a:t>
            </a:r>
            <a:endParaRPr lang="en-US" sz="1199" dirty="0"/>
          </a:p>
          <a:p>
            <a:pPr algn="r">
              <a:lnSpc>
                <a:spcPct val="110000"/>
              </a:lnSpc>
            </a:pPr>
            <a:r>
              <a:rPr lang="en-US" sz="1199" dirty="0">
                <a:hlinkClick r:id="rId7"/>
              </a:rPr>
              <a:t>https://github.com/dezGusty/screenshot-util</a:t>
            </a:r>
            <a:endParaRPr lang="en-US" sz="1199" dirty="0"/>
          </a:p>
        </p:txBody>
      </p:sp>
      <p:pic>
        <p:nvPicPr>
          <p:cNvPr id="46" name="Picture 45" descr="ppt_c0_cl_ex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2121" y="1847777"/>
            <a:ext cx="1276528" cy="285708"/>
          </a:xfrm>
          <a:prstGeom prst="rect">
            <a:avLst/>
          </a:prstGeom>
        </p:spPr>
      </p:pic>
      <p:pic>
        <p:nvPicPr>
          <p:cNvPr id="47" name="Picture 46" descr="ppt_c0_link_ex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61757" y="1831108"/>
            <a:ext cx="1333686" cy="299993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1452599" y="4699771"/>
            <a:ext cx="3198804" cy="1014262"/>
            <a:chOff x="1089448" y="4700138"/>
            <a:chExt cx="2399103" cy="1014554"/>
          </a:xfrm>
        </p:grpSpPr>
        <p:pic>
          <p:nvPicPr>
            <p:cNvPr id="28" name="Picture 27" descr="ppt_c0_libs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959575" y="4700138"/>
              <a:ext cx="1528976" cy="101455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pic>
        <p:sp>
          <p:nvSpPr>
            <p:cNvPr id="48" name="TextBox 47"/>
            <p:cNvSpPr txBox="1"/>
            <p:nvPr/>
          </p:nvSpPr>
          <p:spPr>
            <a:xfrm>
              <a:off x="1089448" y="5003580"/>
              <a:ext cx="870127" cy="5203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1599" dirty="0"/>
                <a:t>Windows </a:t>
              </a:r>
            </a:p>
            <a:p>
              <a:pPr algn="ctr">
                <a:lnSpc>
                  <a:spcPct val="110000"/>
                </a:lnSpc>
              </a:pPr>
              <a:r>
                <a:rPr lang="en-US" sz="1599" dirty="0"/>
                <a:t>SDK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65BAD5-AF05-44BA-AE26-9779E9A4B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097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 bwMode="auto">
          <a:xfrm>
            <a:off x="2438404" y="2774127"/>
            <a:ext cx="3422710" cy="2065084"/>
          </a:xfrm>
          <a:prstGeom prst="rect">
            <a:avLst/>
          </a:prstGeom>
          <a:solidFill>
            <a:srgbClr val="00D7A0"/>
          </a:solidFill>
          <a:ln>
            <a:solidFill>
              <a:schemeClr val="bg2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799" b="1" dirty="0"/>
          </a:p>
        </p:txBody>
      </p:sp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development with C++ compilation process</a:t>
            </a:r>
          </a:p>
        </p:txBody>
      </p:sp>
      <p:sp>
        <p:nvSpPr>
          <p:cNvPr id="135171" name="cdtRectangle 3 Id135171"/>
          <p:cNvSpPr>
            <a:spLocks noGrp="1" noChangeArrowheads="1"/>
          </p:cNvSpPr>
          <p:nvPr>
            <p:ph idx="4294967295"/>
          </p:nvPr>
        </p:nvSpPr>
        <p:spPr>
          <a:xfrm>
            <a:off x="411561" y="1406212"/>
            <a:ext cx="8204200" cy="4752975"/>
          </a:xfrm>
        </p:spPr>
        <p:txBody>
          <a:bodyPr/>
          <a:lstStyle/>
          <a:p>
            <a:r>
              <a:rPr lang="en-US" dirty="0"/>
              <a:t>More on compiling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719670" y="1951185"/>
            <a:ext cx="1278056" cy="938168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399" b="1" dirty="0"/>
              <a:t>Source code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10311788" y="1951185"/>
            <a:ext cx="1347450" cy="938168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199" b="1" dirty="0"/>
              <a:t>Object code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599984" y="2235908"/>
            <a:ext cx="2974778" cy="36872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399" b="1" dirty="0"/>
              <a:t>Compiling process </a:t>
            </a:r>
          </a:p>
        </p:txBody>
      </p:sp>
      <p:cxnSp>
        <p:nvCxnSpPr>
          <p:cNvPr id="16" name="Straight Arrow Connector 15"/>
          <p:cNvCxnSpPr>
            <a:stCxn id="5" idx="3"/>
            <a:endCxn id="9" idx="1"/>
          </p:cNvCxnSpPr>
          <p:nvPr/>
        </p:nvCxnSpPr>
        <p:spPr bwMode="auto">
          <a:xfrm>
            <a:off x="1997729" y="2420269"/>
            <a:ext cx="602254" cy="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6" name="Picture 25" descr="ppt_c0_files_cp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040" y="5021599"/>
            <a:ext cx="3277058" cy="119997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cxnSp>
        <p:nvCxnSpPr>
          <p:cNvPr id="31" name="Straight Connector 30"/>
          <p:cNvCxnSpPr>
            <a:stCxn id="26" idx="0"/>
            <a:endCxn id="5" idx="2"/>
          </p:cNvCxnSpPr>
          <p:nvPr/>
        </p:nvCxnSpPr>
        <p:spPr bwMode="auto">
          <a:xfrm rot="16200000" flipV="1">
            <a:off x="724514" y="3523541"/>
            <a:ext cx="2132243" cy="863869"/>
          </a:xfrm>
          <a:prstGeom prst="bentConnector3">
            <a:avLst>
              <a:gd name="adj1" fmla="val 50000"/>
            </a:avLst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/>
          <p:cNvSpPr/>
          <p:nvPr/>
        </p:nvSpPr>
        <p:spPr bwMode="auto">
          <a:xfrm>
            <a:off x="2599984" y="3598337"/>
            <a:ext cx="2974776" cy="368727"/>
          </a:xfrm>
          <a:prstGeom prst="rect">
            <a:avLst/>
          </a:prstGeom>
          <a:solidFill>
            <a:srgbClr val="FFD732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399" b="1" dirty="0"/>
              <a:t>Preprocessing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2599983" y="2889358"/>
            <a:ext cx="2974776" cy="368727"/>
          </a:xfrm>
          <a:prstGeom prst="rect">
            <a:avLst/>
          </a:prstGeom>
          <a:solidFill>
            <a:srgbClr val="FFD732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399" b="1" dirty="0"/>
              <a:t>Parse code files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61111" y="5680041"/>
            <a:ext cx="3943716" cy="5201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599" dirty="0"/>
              <a:t>Only source files are compiled directly, not headers</a:t>
            </a:r>
          </a:p>
        </p:txBody>
      </p:sp>
      <p:pic>
        <p:nvPicPr>
          <p:cNvPr id="44" name="Picture 43" descr="ppt_c0_files_obj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503" y="5102138"/>
            <a:ext cx="1714740" cy="6142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cxnSp>
        <p:nvCxnSpPr>
          <p:cNvPr id="51" name="Elbow Connector 50"/>
          <p:cNvCxnSpPr/>
          <p:nvPr/>
        </p:nvCxnSpPr>
        <p:spPr bwMode="auto">
          <a:xfrm flipV="1">
            <a:off x="1997727" y="5539580"/>
            <a:ext cx="7946773" cy="253501"/>
          </a:xfrm>
          <a:prstGeom prst="bentConnector3">
            <a:avLst>
              <a:gd name="adj1" fmla="val 50000"/>
            </a:avLst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Elbow Connector 52"/>
          <p:cNvCxnSpPr/>
          <p:nvPr/>
        </p:nvCxnSpPr>
        <p:spPr bwMode="auto">
          <a:xfrm>
            <a:off x="2222571" y="5155397"/>
            <a:ext cx="7721931" cy="12696"/>
          </a:xfrm>
          <a:prstGeom prst="bentConnector3">
            <a:avLst>
              <a:gd name="adj1" fmla="val 50000"/>
            </a:avLst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Straight Connector 35"/>
          <p:cNvCxnSpPr>
            <a:stCxn id="44" idx="0"/>
            <a:endCxn id="6" idx="2"/>
          </p:cNvCxnSpPr>
          <p:nvPr/>
        </p:nvCxnSpPr>
        <p:spPr bwMode="auto">
          <a:xfrm rot="5400000" flipH="1" flipV="1">
            <a:off x="9787301" y="3903925"/>
            <a:ext cx="2212785" cy="183642"/>
          </a:xfrm>
          <a:prstGeom prst="bentConnector3">
            <a:avLst>
              <a:gd name="adj1" fmla="val 50000"/>
            </a:avLst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" name="TextBox 71"/>
          <p:cNvSpPr txBox="1"/>
          <p:nvPr/>
        </p:nvSpPr>
        <p:spPr>
          <a:xfrm>
            <a:off x="6050465" y="2774126"/>
            <a:ext cx="4261323" cy="3900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199" dirty="0"/>
              <a:t>Parse characters to internal representation (E.g. from UTF to ASCII), join lines, strip comments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050466" y="3598337"/>
            <a:ext cx="2711464" cy="3900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199" dirty="0"/>
              <a:t>Expand #includes, macros (#if …, #define, etc)</a:t>
            </a:r>
          </a:p>
        </p:txBody>
      </p:sp>
      <p:cxnSp>
        <p:nvCxnSpPr>
          <p:cNvPr id="76" name="Elbow Connector 75"/>
          <p:cNvCxnSpPr>
            <a:stCxn id="9" idx="2"/>
            <a:endCxn id="40" idx="0"/>
          </p:cNvCxnSpPr>
          <p:nvPr/>
        </p:nvCxnSpPr>
        <p:spPr bwMode="auto">
          <a:xfrm rot="5400000">
            <a:off x="3945012" y="2746995"/>
            <a:ext cx="284723" cy="1"/>
          </a:xfrm>
          <a:prstGeom prst="bentConnector3">
            <a:avLst>
              <a:gd name="adj1" fmla="val 50000"/>
            </a:avLst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Elbow Connector 77"/>
          <p:cNvCxnSpPr>
            <a:stCxn id="40" idx="2"/>
            <a:endCxn id="38" idx="0"/>
          </p:cNvCxnSpPr>
          <p:nvPr/>
        </p:nvCxnSpPr>
        <p:spPr bwMode="auto">
          <a:xfrm rot="16200000" flipH="1">
            <a:off x="3917243" y="3428210"/>
            <a:ext cx="340254" cy="1"/>
          </a:xfrm>
          <a:prstGeom prst="bentConnector3">
            <a:avLst>
              <a:gd name="adj1" fmla="val 50000"/>
            </a:avLst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9" name="Rectangle 78"/>
          <p:cNvSpPr/>
          <p:nvPr/>
        </p:nvSpPr>
        <p:spPr bwMode="auto">
          <a:xfrm>
            <a:off x="2599984" y="4310131"/>
            <a:ext cx="2974776" cy="368727"/>
          </a:xfrm>
          <a:prstGeom prst="rect">
            <a:avLst/>
          </a:prstGeom>
          <a:solidFill>
            <a:srgbClr val="FFD732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399" b="1" dirty="0"/>
              <a:t>Translation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6050465" y="4310130"/>
            <a:ext cx="2900819" cy="3900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199" dirty="0"/>
              <a:t>Concatenate strings, translate internal tokens to object code</a:t>
            </a:r>
          </a:p>
        </p:txBody>
      </p:sp>
      <p:cxnSp>
        <p:nvCxnSpPr>
          <p:cNvPr id="84" name="Elbow Connector 83"/>
          <p:cNvCxnSpPr>
            <a:stCxn id="79" idx="2"/>
            <a:endCxn id="6" idx="2"/>
          </p:cNvCxnSpPr>
          <p:nvPr/>
        </p:nvCxnSpPr>
        <p:spPr bwMode="auto">
          <a:xfrm rot="5400000" flipH="1" flipV="1">
            <a:off x="6641692" y="335033"/>
            <a:ext cx="1789501" cy="6898142"/>
          </a:xfrm>
          <a:prstGeom prst="bentConnector3">
            <a:avLst>
              <a:gd name="adj1" fmla="val -12771"/>
            </a:avLst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4" name="Straight Arrow Connector 93"/>
          <p:cNvCxnSpPr>
            <a:stCxn id="38" idx="2"/>
            <a:endCxn id="79" idx="0"/>
          </p:cNvCxnSpPr>
          <p:nvPr/>
        </p:nvCxnSpPr>
        <p:spPr bwMode="auto">
          <a:xfrm>
            <a:off x="4087371" y="3967063"/>
            <a:ext cx="0" cy="343067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TextBox 41"/>
          <p:cNvSpPr txBox="1"/>
          <p:nvPr/>
        </p:nvSpPr>
        <p:spPr>
          <a:xfrm>
            <a:off x="6228400" y="1646573"/>
            <a:ext cx="3894035" cy="3900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199" dirty="0">
                <a:solidFill>
                  <a:schemeClr val="tx1"/>
                </a:solidFill>
              </a:rPr>
              <a:t>Can consist of several different programs, depending on the used development environment</a:t>
            </a:r>
          </a:p>
        </p:txBody>
      </p:sp>
      <p:cxnSp>
        <p:nvCxnSpPr>
          <p:cNvPr id="50" name="Straight Connector 49"/>
          <p:cNvCxnSpPr>
            <a:stCxn id="9" idx="3"/>
            <a:endCxn id="42" idx="1"/>
          </p:cNvCxnSpPr>
          <p:nvPr/>
        </p:nvCxnSpPr>
        <p:spPr bwMode="auto">
          <a:xfrm flipV="1">
            <a:off x="5574762" y="1841622"/>
            <a:ext cx="653639" cy="578650"/>
          </a:xfrm>
          <a:prstGeom prst="bentConnector3">
            <a:avLst>
              <a:gd name="adj1" fmla="val 50000"/>
            </a:avLst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82FDBC-40E6-42CD-8404-770FE7125D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635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development with C++ common errors</a:t>
            </a:r>
          </a:p>
        </p:txBody>
      </p:sp>
      <p:sp>
        <p:nvSpPr>
          <p:cNvPr id="135171" name="cdtRectangle 3 Id135171"/>
          <p:cNvSpPr>
            <a:spLocks noGrp="1" noChangeArrowheads="1"/>
          </p:cNvSpPr>
          <p:nvPr>
            <p:ph idx="4294967295"/>
          </p:nvPr>
        </p:nvSpPr>
        <p:spPr>
          <a:xfrm>
            <a:off x="410400" y="1317081"/>
            <a:ext cx="8204200" cy="4752975"/>
          </a:xfrm>
        </p:spPr>
        <p:txBody>
          <a:bodyPr/>
          <a:lstStyle/>
          <a:p>
            <a:r>
              <a:rPr lang="en-US" dirty="0"/>
              <a:t>“Why do I need to learn about this stuff?</a:t>
            </a:r>
          </a:p>
          <a:p>
            <a:pPr lvl="1"/>
            <a:r>
              <a:rPr lang="en-US" dirty="0"/>
              <a:t>I just need to hit &lt;CTRL&gt; + &lt;F5&gt; or &lt;CTRL&gt; + &lt;SHIFT&gt; + B and it works!”</a:t>
            </a:r>
          </a:p>
        </p:txBody>
      </p:sp>
      <p:sp>
        <p:nvSpPr>
          <p:cNvPr id="8" name="cdtRectangle 3 Id135171"/>
          <p:cNvSpPr txBox="1">
            <a:spLocks noChangeArrowheads="1"/>
          </p:cNvSpPr>
          <p:nvPr/>
        </p:nvSpPr>
        <p:spPr bwMode="auto">
          <a:xfrm>
            <a:off x="410400" y="4411804"/>
            <a:ext cx="10703928" cy="1893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179298" lvl="1" indent="-177711" defTabSz="913943" fontAlgn="base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defRPr/>
            </a:pPr>
            <a:r>
              <a:rPr lang="en-US" sz="1999" b="1" kern="0" dirty="0">
                <a:solidFill>
                  <a:schemeClr val="accent1"/>
                </a:solidFill>
                <a:cs typeface="Arial" pitchFamily="34" charset="0"/>
              </a:rPr>
              <a:t>Common sources for errors:</a:t>
            </a:r>
          </a:p>
          <a:p>
            <a:pPr marL="179298" lvl="1" indent="-177711">
              <a:spcBef>
                <a:spcPct val="0"/>
              </a:spcBef>
              <a:buClr>
                <a:schemeClr val="accent1"/>
              </a:buClr>
              <a:buFont typeface="Arial" pitchFamily="34" charset="0"/>
              <a:buChar char="•"/>
              <a:defRPr/>
            </a:pPr>
            <a:r>
              <a:rPr lang="en-US" sz="1799" b="1" kern="0" dirty="0">
                <a:solidFill>
                  <a:schemeClr val="dk1"/>
                </a:solidFill>
                <a:cs typeface="Arial" pitchFamily="34" charset="0"/>
              </a:rPr>
              <a:t>Compilation</a:t>
            </a:r>
            <a:r>
              <a:rPr lang="en-US" sz="1799" kern="0" dirty="0">
                <a:solidFill>
                  <a:schemeClr val="dk1"/>
                </a:solidFill>
                <a:cs typeface="Arial" pitchFamily="34" charset="0"/>
              </a:rPr>
              <a:t> errors (code does not compile)</a:t>
            </a:r>
          </a:p>
          <a:p>
            <a:pPr marL="179298" lvl="1" indent="-177711">
              <a:spcBef>
                <a:spcPct val="0"/>
              </a:spcBef>
              <a:buClr>
                <a:schemeClr val="accent1"/>
              </a:buClr>
              <a:buFont typeface="Arial" pitchFamily="34" charset="0"/>
              <a:buChar char="•"/>
              <a:defRPr/>
            </a:pPr>
            <a:r>
              <a:rPr lang="en-US" sz="1799" b="1" kern="0" dirty="0">
                <a:solidFill>
                  <a:schemeClr val="dk1"/>
                </a:solidFill>
                <a:latin typeface="Arial" pitchFamily="34" charset="0"/>
                <a:cs typeface="Arial" pitchFamily="34" charset="0"/>
              </a:rPr>
              <a:t>Linking</a:t>
            </a:r>
            <a:r>
              <a:rPr lang="en-US" sz="1799" kern="0" dirty="0">
                <a:solidFill>
                  <a:schemeClr val="dk1"/>
                </a:solidFill>
                <a:latin typeface="Arial" pitchFamily="34" charset="0"/>
                <a:cs typeface="Arial" pitchFamily="34" charset="0"/>
              </a:rPr>
              <a:t> errors (code compiles)</a:t>
            </a:r>
          </a:p>
          <a:p>
            <a:pPr marL="179298" lvl="1" indent="-177711">
              <a:spcBef>
                <a:spcPct val="0"/>
              </a:spcBef>
              <a:buClr>
                <a:schemeClr val="accent1"/>
              </a:buClr>
              <a:buFont typeface="Arial" pitchFamily="34" charset="0"/>
              <a:buChar char="•"/>
              <a:defRPr/>
            </a:pPr>
            <a:r>
              <a:rPr lang="en-US" sz="1799" b="1" kern="0" dirty="0">
                <a:solidFill>
                  <a:schemeClr val="dk1"/>
                </a:solidFill>
                <a:latin typeface="Arial" pitchFamily="34" charset="0"/>
                <a:cs typeface="Arial" pitchFamily="34" charset="0"/>
              </a:rPr>
              <a:t>Runtime</a:t>
            </a:r>
            <a:r>
              <a:rPr lang="en-US" sz="1799" kern="0" dirty="0">
                <a:solidFill>
                  <a:schemeClr val="dk1"/>
                </a:solidFill>
                <a:latin typeface="Arial" pitchFamily="34" charset="0"/>
                <a:cs typeface="Arial" pitchFamily="34" charset="0"/>
              </a:rPr>
              <a:t> errors (code compiles and links, application crashes) </a:t>
            </a:r>
          </a:p>
          <a:p>
            <a:pPr marL="179298" lvl="1" indent="-177711">
              <a:spcBef>
                <a:spcPct val="0"/>
              </a:spcBef>
              <a:buClr>
                <a:schemeClr val="accent1"/>
              </a:buClr>
              <a:buFont typeface="Arial" pitchFamily="34" charset="0"/>
              <a:buChar char="•"/>
              <a:defRPr/>
            </a:pPr>
            <a:r>
              <a:rPr lang="en-US" sz="1799" b="1" kern="0" dirty="0">
                <a:solidFill>
                  <a:schemeClr val="dk1"/>
                </a:solidFill>
                <a:cs typeface="Arial" pitchFamily="34" charset="0"/>
              </a:rPr>
              <a:t>Semantic </a:t>
            </a:r>
            <a:r>
              <a:rPr lang="en-US" sz="1799" kern="0" dirty="0">
                <a:solidFill>
                  <a:schemeClr val="dk1"/>
                </a:solidFill>
                <a:cs typeface="Arial" pitchFamily="34" charset="0"/>
              </a:rPr>
              <a:t>errors (code compiles, links, application runs, but doesn’t do what was expected)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42442" y="2104593"/>
            <a:ext cx="7416800" cy="231390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9" name="TextBox 8"/>
          <p:cNvSpPr txBox="1"/>
          <p:nvPr/>
        </p:nvSpPr>
        <p:spPr>
          <a:xfrm>
            <a:off x="410400" y="2257054"/>
            <a:ext cx="3522770" cy="11376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999" b="1" dirty="0">
                <a:solidFill>
                  <a:schemeClr val="accent1"/>
                </a:solidFill>
                <a:cs typeface="Arial" pitchFamily="34" charset="0"/>
              </a:rPr>
              <a:t>Errors! </a:t>
            </a:r>
          </a:p>
          <a:p>
            <a:pPr>
              <a:buFont typeface="Arial" pitchFamily="34" charset="0"/>
              <a:buChar char="•"/>
            </a:pPr>
            <a:r>
              <a:rPr lang="en-US" sz="1799" dirty="0">
                <a:solidFill>
                  <a:schemeClr val="dk1"/>
                </a:solidFill>
                <a:cs typeface="Arial" pitchFamily="34" charset="0"/>
              </a:rPr>
              <a:t>You </a:t>
            </a:r>
            <a:r>
              <a:rPr lang="en-US" sz="1799" b="1" dirty="0">
                <a:solidFill>
                  <a:schemeClr val="dk1"/>
                </a:solidFill>
                <a:cs typeface="Arial" pitchFamily="34" charset="0"/>
              </a:rPr>
              <a:t>will </a:t>
            </a:r>
            <a:r>
              <a:rPr lang="en-US" sz="1799" dirty="0">
                <a:solidFill>
                  <a:schemeClr val="dk1"/>
                </a:solidFill>
                <a:cs typeface="Arial" pitchFamily="34" charset="0"/>
              </a:rPr>
              <a:t>run into errors!</a:t>
            </a:r>
          </a:p>
          <a:p>
            <a:pPr>
              <a:buFont typeface="Arial" pitchFamily="34" charset="0"/>
              <a:buChar char="•"/>
            </a:pPr>
            <a:r>
              <a:rPr lang="en-US" sz="1799" dirty="0">
                <a:solidFill>
                  <a:schemeClr val="dk1"/>
                </a:solidFill>
                <a:cs typeface="Arial" pitchFamily="34" charset="0"/>
              </a:rPr>
              <a:t>To fix them, you must understand what could cause them.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9FD53A-9A48-49AF-B52E-34F47095CD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7909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development with C++ common errors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410400" y="1404167"/>
            <a:ext cx="8204200" cy="4752975"/>
          </a:xfrm>
        </p:spPr>
        <p:txBody>
          <a:bodyPr/>
          <a:lstStyle/>
          <a:p>
            <a:pPr lvl="1"/>
            <a:r>
              <a:rPr lang="en-US" dirty="0"/>
              <a:t>Compilation errors </a:t>
            </a:r>
          </a:p>
          <a:p>
            <a:pPr lvl="1"/>
            <a:r>
              <a:rPr lang="en-US" dirty="0"/>
              <a:t>Code does not compile</a:t>
            </a:r>
            <a:r>
              <a:rPr lang="ro-RO" dirty="0"/>
              <a:t>. </a:t>
            </a:r>
            <a:r>
              <a:rPr lang="en-US" dirty="0"/>
              <a:t>Check the code (syntax, identifiers)</a:t>
            </a:r>
          </a:p>
          <a:p>
            <a:pPr lvl="1"/>
            <a:r>
              <a:rPr lang="en-US" dirty="0"/>
              <a:t>Linking errors </a:t>
            </a:r>
          </a:p>
          <a:p>
            <a:pPr lvl="1"/>
            <a:r>
              <a:rPr lang="en-US" dirty="0"/>
              <a:t>Code compiles, some used functions/objects cannot be located</a:t>
            </a:r>
          </a:p>
          <a:p>
            <a:pPr lvl="3"/>
            <a:r>
              <a:rPr lang="en-US" dirty="0"/>
              <a:t>Check the code</a:t>
            </a:r>
            <a:r>
              <a:rPr lang="ro-RO" dirty="0"/>
              <a:t>, </a:t>
            </a:r>
            <a:r>
              <a:rPr lang="en-US" dirty="0"/>
              <a:t>the project files</a:t>
            </a:r>
            <a:r>
              <a:rPr lang="ro-RO" dirty="0"/>
              <a:t>, </a:t>
            </a:r>
            <a:r>
              <a:rPr lang="en-US" dirty="0"/>
              <a:t>the referenced libraries</a:t>
            </a:r>
          </a:p>
          <a:p>
            <a:pPr lvl="1"/>
            <a:r>
              <a:rPr lang="en-US" dirty="0"/>
              <a:t>Runtime-fatal errors </a:t>
            </a:r>
          </a:p>
          <a:p>
            <a:pPr lvl="1"/>
            <a:r>
              <a:rPr lang="en-US" dirty="0"/>
              <a:t>Code compiles and links, application crashes </a:t>
            </a:r>
          </a:p>
          <a:p>
            <a:pPr lvl="3"/>
            <a:r>
              <a:rPr lang="en-US" dirty="0"/>
              <a:t>Check program flow, use of unallocated or destroyed data</a:t>
            </a:r>
          </a:p>
          <a:p>
            <a:pPr lvl="3"/>
            <a:r>
              <a:rPr lang="en-US" dirty="0"/>
              <a:t>Check used resources (E.g. file paths)</a:t>
            </a:r>
          </a:p>
          <a:p>
            <a:pPr lvl="1"/>
            <a:r>
              <a:rPr lang="en-US" dirty="0"/>
              <a:t>Runtime-logic errors </a:t>
            </a:r>
          </a:p>
          <a:p>
            <a:pPr lvl="1"/>
            <a:r>
              <a:rPr lang="en-US" dirty="0"/>
              <a:t>Code compiles, links, application runs, but doesn’t do what was expected</a:t>
            </a:r>
          </a:p>
          <a:p>
            <a:pPr lvl="3"/>
            <a:r>
              <a:rPr lang="en-US" dirty="0"/>
              <a:t>Check the code (E.g. infinite loop)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5FD2FE-C2F9-4B1F-A7B7-172FD6CD93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7829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135171" name="cdtRectangle 3 Id135171"/>
          <p:cNvSpPr>
            <a:spLocks noGrp="1" noChangeArrowheads="1"/>
          </p:cNvSpPr>
          <p:nvPr>
            <p:ph idx="4294967295"/>
          </p:nvPr>
        </p:nvSpPr>
        <p:spPr>
          <a:xfrm>
            <a:off x="410400" y="1386749"/>
            <a:ext cx="8204200" cy="4752975"/>
          </a:xfrm>
        </p:spPr>
        <p:txBody>
          <a:bodyPr/>
          <a:lstStyle/>
          <a:p>
            <a:pPr lvl="1"/>
            <a:endParaRPr lang="en-US" dirty="0"/>
          </a:p>
          <a:p>
            <a:pPr lvl="1"/>
            <a:r>
              <a:rPr lang="en-US" dirty="0">
                <a:hlinkClick r:id="" action="ppaction://noaction"/>
              </a:rPr>
              <a:t>https://isocpp.org</a:t>
            </a:r>
          </a:p>
          <a:p>
            <a:pPr lvl="1"/>
            <a:r>
              <a:rPr lang="en-US" dirty="0">
                <a:hlinkClick r:id="" action="ppaction://noaction"/>
              </a:rPr>
              <a:t>https://en.cppreference.com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http://www.cplusplus.com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https://www.learncpp.com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MSDN: Phases of translation</a:t>
            </a:r>
          </a:p>
          <a:p>
            <a:pPr lvl="3"/>
            <a:r>
              <a:rPr lang="en-US" dirty="0">
                <a:hlinkClick r:id="rId6"/>
              </a:rPr>
              <a:t>https://msdn.microsoft.com/en-us/library/bxss3ska.aspx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Further reading on compilation process</a:t>
            </a:r>
          </a:p>
          <a:p>
            <a:pPr lvl="3"/>
            <a:r>
              <a:rPr lang="en-US" dirty="0">
                <a:hlinkClick r:id="rId7"/>
              </a:rPr>
              <a:t>https://medium.com/coding-den/the-compilation-process-a1307824d40e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7503A2-7FCB-4A73-B00D-7D5FA380E0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6203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EF7BA6B8-2D49-49EE-AA38-401584ACB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8C0B1B3-7902-4A0F-A274-1F5878B819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Published by </a:t>
            </a:r>
            <a:r>
              <a:rPr lang="en-US"/>
              <a:t>Siemens 2023</a:t>
            </a:r>
            <a:endParaRPr lang="en-US" dirty="0"/>
          </a:p>
          <a:p>
            <a:pPr lvl="1"/>
            <a:r>
              <a:rPr lang="en-US" dirty="0" err="1"/>
              <a:t>Ionu</a:t>
            </a:r>
            <a:r>
              <a:rPr lang="ro-RO" dirty="0"/>
              <a:t>ț Verzea</a:t>
            </a:r>
            <a:endParaRPr lang="en-US" dirty="0"/>
          </a:p>
          <a:p>
            <a:r>
              <a:rPr lang="ro-RO" dirty="0"/>
              <a:t>Software </a:t>
            </a:r>
            <a:r>
              <a:rPr lang="ro-RO" dirty="0" err="1"/>
              <a:t>Engineer</a:t>
            </a:r>
            <a:br>
              <a:rPr lang="en-US" dirty="0"/>
            </a:br>
            <a:r>
              <a:rPr lang="ro-RO" dirty="0"/>
              <a:t>ADV D EU RO IFA MI</a:t>
            </a:r>
            <a:endParaRPr lang="en-US" dirty="0"/>
          </a:p>
          <a:p>
            <a:r>
              <a:rPr lang="ro-RO" dirty="0" err="1"/>
              <a:t>Blv</a:t>
            </a:r>
            <a:r>
              <a:rPr lang="ro-RO" dirty="0"/>
              <a:t>. 15 Noiembrie Nr.78</a:t>
            </a:r>
            <a:br>
              <a:rPr lang="en-US" dirty="0"/>
            </a:br>
            <a:r>
              <a:rPr lang="ro-RO" dirty="0"/>
              <a:t>500097</a:t>
            </a:r>
            <a:r>
              <a:rPr lang="en-US" dirty="0"/>
              <a:t> </a:t>
            </a:r>
            <a:r>
              <a:rPr lang="ro-RO" dirty="0"/>
              <a:t>Brașov</a:t>
            </a:r>
            <a:br>
              <a:rPr lang="en-US" dirty="0"/>
            </a:br>
            <a:r>
              <a:rPr lang="ro-RO" dirty="0"/>
              <a:t>România</a:t>
            </a:r>
            <a:endParaRPr lang="en-US" dirty="0"/>
          </a:p>
          <a:p>
            <a:pPr lvl="1"/>
            <a:r>
              <a:rPr lang="en-US" dirty="0"/>
              <a:t>E-mail </a:t>
            </a:r>
            <a:r>
              <a:rPr lang="ro-RO" dirty="0">
                <a:hlinkClick r:id="rId2"/>
              </a:rPr>
              <a:t>ionut.verzea@siemens.com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7D86EBFB-CE6A-4758-896A-AAD8E1D08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083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D844B46B-66FB-4F76-8B0E-37D7D4617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br>
              <a:rPr lang="en-US" dirty="0"/>
            </a:br>
            <a:r>
              <a:rPr lang="en-US" b="0" dirty="0"/>
              <a:t>Agenda</a:t>
            </a:r>
            <a:endParaRPr lang="en-US" dirty="0"/>
          </a:p>
        </p:txBody>
      </p:sp>
      <p:sp>
        <p:nvSpPr>
          <p:cNvPr id="5" name="Aganda">
            <a:extLst>
              <a:ext uri="{FF2B5EF4-FFF2-40B4-BE49-F238E27FC236}">
                <a16:creationId xmlns:a16="http://schemas.microsoft.com/office/drawing/2014/main" id="{A38F6808-4085-423A-A99A-9DC01B167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1"/>
            <a:r>
              <a:rPr lang="ro-RO" dirty="0"/>
              <a:t>A </a:t>
            </a:r>
            <a:r>
              <a:rPr lang="ro-RO" dirty="0" err="1"/>
              <a:t>short</a:t>
            </a:r>
            <a:r>
              <a:rPr lang="ro-RO" dirty="0"/>
              <a:t> </a:t>
            </a:r>
            <a:r>
              <a:rPr lang="ro-RO" dirty="0" err="1"/>
              <a:t>history</a:t>
            </a:r>
            <a:r>
              <a:rPr lang="ro-RO" dirty="0"/>
              <a:t> of C </a:t>
            </a:r>
            <a:r>
              <a:rPr lang="ro-RO" dirty="0" err="1"/>
              <a:t>and</a:t>
            </a:r>
            <a:r>
              <a:rPr lang="ro-RO" dirty="0"/>
              <a:t> C++</a:t>
            </a:r>
          </a:p>
          <a:p>
            <a:pPr lvl="1"/>
            <a:r>
              <a:rPr lang="ro-RO" dirty="0" err="1"/>
              <a:t>Where</a:t>
            </a:r>
            <a:r>
              <a:rPr lang="ro-RO" dirty="0"/>
              <a:t> are C </a:t>
            </a:r>
            <a:r>
              <a:rPr lang="ro-RO" dirty="0" err="1"/>
              <a:t>and</a:t>
            </a:r>
            <a:r>
              <a:rPr lang="ro-RO" dirty="0"/>
              <a:t> C++ </a:t>
            </a:r>
            <a:r>
              <a:rPr lang="ro-RO" dirty="0" err="1"/>
              <a:t>used</a:t>
            </a:r>
            <a:r>
              <a:rPr lang="ro-RO" dirty="0"/>
              <a:t>?</a:t>
            </a:r>
          </a:p>
          <a:p>
            <a:pPr lvl="1"/>
            <a:r>
              <a:rPr lang="ro-RO" dirty="0" err="1"/>
              <a:t>Motivation</a:t>
            </a:r>
            <a:r>
              <a:rPr lang="en-US" dirty="0"/>
              <a:t>: software development with C++</a:t>
            </a:r>
            <a:endParaRPr lang="ro-RO" dirty="0"/>
          </a:p>
          <a:p>
            <a:pPr lvl="1"/>
            <a:r>
              <a:rPr lang="ro-RO" dirty="0" err="1"/>
              <a:t>Compilation</a:t>
            </a:r>
            <a:r>
              <a:rPr lang="ro-RO" dirty="0"/>
              <a:t> </a:t>
            </a:r>
            <a:r>
              <a:rPr lang="ro-RO" dirty="0" err="1"/>
              <a:t>process</a:t>
            </a:r>
            <a:r>
              <a:rPr lang="ro-RO" dirty="0"/>
              <a:t> </a:t>
            </a:r>
            <a:r>
              <a:rPr lang="ro-RO" dirty="0" err="1"/>
              <a:t>overview</a:t>
            </a:r>
            <a:endParaRPr lang="ro-RO" dirty="0"/>
          </a:p>
          <a:p>
            <a:pPr lvl="1"/>
            <a:r>
              <a:rPr lang="ro-RO" dirty="0"/>
              <a:t>Common </a:t>
            </a:r>
            <a:r>
              <a:rPr lang="ro-RO" dirty="0" err="1"/>
              <a:t>errors</a:t>
            </a:r>
            <a:r>
              <a:rPr lang="ro-RO" dirty="0"/>
              <a:t>: </a:t>
            </a:r>
            <a:r>
              <a:rPr lang="ro-RO" dirty="0" err="1"/>
              <a:t>tips</a:t>
            </a:r>
            <a:r>
              <a:rPr lang="ro-RO" dirty="0"/>
              <a:t> </a:t>
            </a:r>
            <a:r>
              <a:rPr lang="ro-RO" dirty="0" err="1"/>
              <a:t>and</a:t>
            </a:r>
            <a:r>
              <a:rPr lang="ro-RO" dirty="0"/>
              <a:t> </a:t>
            </a:r>
            <a:r>
              <a:rPr lang="ro-RO" dirty="0" err="1"/>
              <a:t>tricks</a:t>
            </a:r>
            <a:r>
              <a:rPr lang="ro-RO" dirty="0"/>
              <a:t> </a:t>
            </a:r>
            <a:r>
              <a:rPr lang="ro-RO" dirty="0" err="1"/>
              <a:t>to</a:t>
            </a:r>
            <a:r>
              <a:rPr lang="ro-RO" dirty="0"/>
              <a:t> fix </a:t>
            </a:r>
            <a:r>
              <a:rPr lang="ro-RO" dirty="0" err="1"/>
              <a:t>them</a:t>
            </a:r>
            <a:endParaRPr lang="en-US" dirty="0"/>
          </a:p>
          <a:p>
            <a:pPr lvl="1"/>
            <a:r>
              <a:rPr lang="en-US" dirty="0"/>
              <a:t>References</a:t>
            </a:r>
          </a:p>
          <a:p>
            <a:pPr lvl="1"/>
            <a:r>
              <a:rPr lang="en-US" dirty="0"/>
              <a:t>Author</a:t>
            </a:r>
            <a:endParaRPr lang="de-DE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06245AF5-1AE3-49EC-B4ED-2C4EC9A6E5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395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short history</a:t>
            </a:r>
          </a:p>
        </p:txBody>
      </p:sp>
      <p:sp>
        <p:nvSpPr>
          <p:cNvPr id="135171" name="cdtRectangle 3 Id135171"/>
          <p:cNvSpPr>
            <a:spLocks noGrp="1" noChangeArrowheads="1"/>
          </p:cNvSpPr>
          <p:nvPr>
            <p:ph idx="4294967295"/>
          </p:nvPr>
        </p:nvSpPr>
        <p:spPr>
          <a:xfrm>
            <a:off x="410400" y="1221286"/>
            <a:ext cx="8204200" cy="4752975"/>
          </a:xfrm>
        </p:spPr>
        <p:txBody>
          <a:bodyPr/>
          <a:lstStyle/>
          <a:p>
            <a:r>
              <a:rPr lang="en-US" dirty="0"/>
              <a:t>C and C++ are not dead, they are “living” languages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334511"/>
              </p:ext>
            </p:extLst>
          </p:nvPr>
        </p:nvGraphicFramePr>
        <p:xfrm>
          <a:off x="410395" y="5738976"/>
          <a:ext cx="11254541" cy="595950"/>
        </p:xfrm>
        <a:graphic>
          <a:graphicData uri="http://schemas.openxmlformats.org/drawingml/2006/table">
            <a:tbl>
              <a:tblPr/>
              <a:tblGrid>
                <a:gridCol w="769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89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8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89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893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893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893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557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6935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893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893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6893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6893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6893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6893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6893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68939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68939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76935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468939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</a:tblGrid>
              <a:tr h="297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1970</a:t>
                      </a: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12700" marR="12700" marT="952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1980</a:t>
                      </a:r>
                    </a:p>
                  </a:txBody>
                  <a:tcPr marL="12700" marR="12700" marT="952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12700" marR="12700" marT="952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1990</a:t>
                      </a:r>
                    </a:p>
                  </a:txBody>
                  <a:tcPr marL="12700" marR="12700" marT="952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97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71</a:t>
                      </a: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3F3F0"/>
                          </a:solidFill>
                          <a:latin typeface="Arial"/>
                        </a:rPr>
                        <a:t>72</a:t>
                      </a: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D7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73</a:t>
                      </a: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74</a:t>
                      </a: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75</a:t>
                      </a: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76</a:t>
                      </a: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77</a:t>
                      </a: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3F3F0"/>
                          </a:solidFill>
                          <a:latin typeface="Arial"/>
                        </a:rPr>
                        <a:t>78</a:t>
                      </a: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D7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79</a:t>
                      </a:r>
                    </a:p>
                  </a:txBody>
                  <a:tcPr marL="12700" marR="12700" marT="952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7B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80</a:t>
                      </a:r>
                    </a:p>
                  </a:txBody>
                  <a:tcPr marL="12700" marR="12700" marT="952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81</a:t>
                      </a: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82</a:t>
                      </a: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83</a:t>
                      </a: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7B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84</a:t>
                      </a: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85</a:t>
                      </a: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7B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86</a:t>
                      </a: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87</a:t>
                      </a: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88</a:t>
                      </a: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3F3F0"/>
                          </a:solidFill>
                          <a:latin typeface="Arial"/>
                        </a:rPr>
                        <a:t>89</a:t>
                      </a:r>
                    </a:p>
                  </a:txBody>
                  <a:tcPr marL="12700" marR="12700" marT="952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D7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3F3F0"/>
                          </a:solidFill>
                          <a:latin typeface="Arial"/>
                        </a:rPr>
                        <a:t>90</a:t>
                      </a:r>
                    </a:p>
                  </a:txBody>
                  <a:tcPr marL="12700" marR="12700" marT="952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D7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91</a:t>
                      </a: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48785"/>
              </p:ext>
            </p:extLst>
          </p:nvPr>
        </p:nvGraphicFramePr>
        <p:xfrm>
          <a:off x="410400" y="1793966"/>
          <a:ext cx="11254549" cy="4033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6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48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363">
                <a:tc>
                  <a:txBody>
                    <a:bodyPr/>
                    <a:lstStyle/>
                    <a:p>
                      <a:r>
                        <a:rPr lang="en-US" sz="1900" dirty="0"/>
                        <a:t>Year</a:t>
                      </a:r>
                    </a:p>
                  </a:txBody>
                  <a:tcPr marL="121920" marR="121920" marT="45707" marB="45707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Event</a:t>
                      </a:r>
                    </a:p>
                  </a:txBody>
                  <a:tcPr marL="121920" marR="121920" marT="45707" marB="4570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229">
                <a:tc>
                  <a:txBody>
                    <a:bodyPr/>
                    <a:lstStyle/>
                    <a:p>
                      <a:r>
                        <a:rPr lang="en-US" sz="1900" dirty="0"/>
                        <a:t>1972</a:t>
                      </a:r>
                    </a:p>
                  </a:txBody>
                  <a:tcPr marL="121920" marR="121920" marT="45707" marB="45707">
                    <a:solidFill>
                      <a:srgbClr val="00D7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Development of C started.</a:t>
                      </a:r>
                    </a:p>
                  </a:txBody>
                  <a:tcPr marL="121920" marR="121920" marT="45707" marB="4570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229">
                <a:tc>
                  <a:txBody>
                    <a:bodyPr/>
                    <a:lstStyle/>
                    <a:p>
                      <a:r>
                        <a:rPr lang="en-US" sz="1900" dirty="0"/>
                        <a:t>1978</a:t>
                      </a:r>
                    </a:p>
                  </a:txBody>
                  <a:tcPr marL="121920" marR="121920" marT="45707" marB="45707">
                    <a:solidFill>
                      <a:srgbClr val="00D7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First informal language specification (K&amp;R)</a:t>
                      </a:r>
                    </a:p>
                  </a:txBody>
                  <a:tcPr marL="121920" marR="121920" marT="45707" marB="4570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229"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1979</a:t>
                      </a:r>
                    </a:p>
                  </a:txBody>
                  <a:tcPr marL="121920" marR="121920" marT="45707" marB="45707">
                    <a:solidFill>
                      <a:srgbClr val="0087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Development started on “C with classes”</a:t>
                      </a:r>
                    </a:p>
                  </a:txBody>
                  <a:tcPr marL="121920" marR="121920" marT="45707" marB="4570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5939"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1983</a:t>
                      </a:r>
                    </a:p>
                  </a:txBody>
                  <a:tcPr marL="121920" marR="121920" marT="45707" marB="45707">
                    <a:solidFill>
                      <a:srgbClr val="0087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“C with classes” is renamed to “C++”</a:t>
                      </a:r>
                    </a:p>
                    <a:p>
                      <a:pPr>
                        <a:buFont typeface="Wingdings" pitchFamily="2" charset="2"/>
                        <a:buChar char="§"/>
                      </a:pPr>
                      <a:r>
                        <a:rPr lang="en-US" sz="1900" dirty="0"/>
                        <a:t> Some people still treat C++ as just basically just “C with classes”.</a:t>
                      </a:r>
                    </a:p>
                  </a:txBody>
                  <a:tcPr marL="121920" marR="121920" marT="45707" marB="4570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229"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1985</a:t>
                      </a:r>
                    </a:p>
                  </a:txBody>
                  <a:tcPr marL="121920" marR="121920" marT="45707" marB="45707">
                    <a:solidFill>
                      <a:srgbClr val="0087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First reference of C++</a:t>
                      </a:r>
                    </a:p>
                  </a:txBody>
                  <a:tcPr marL="121920" marR="121920" marT="45707" marB="4570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229">
                <a:tc>
                  <a:txBody>
                    <a:bodyPr/>
                    <a:lstStyle/>
                    <a:p>
                      <a:r>
                        <a:rPr lang="en-US" sz="1900" dirty="0"/>
                        <a:t>1989</a:t>
                      </a:r>
                    </a:p>
                  </a:txBody>
                  <a:tcPr marL="121920" marR="121920" marT="45707" marB="45707">
                    <a:solidFill>
                      <a:srgbClr val="00D7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C89</a:t>
                      </a:r>
                      <a:r>
                        <a:rPr lang="en-US" sz="1900" baseline="0" dirty="0"/>
                        <a:t> ANSI </a:t>
                      </a:r>
                      <a:r>
                        <a:rPr lang="en-US" sz="1900" b="1" baseline="0" dirty="0"/>
                        <a:t>Standard</a:t>
                      </a:r>
                      <a:r>
                        <a:rPr lang="en-US" sz="1900" baseline="0" dirty="0"/>
                        <a:t> (American National Standards Institute)</a:t>
                      </a:r>
                      <a:endParaRPr lang="en-US" sz="1900" dirty="0"/>
                    </a:p>
                  </a:txBody>
                  <a:tcPr marL="121920" marR="121920" marT="45707" marB="4570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229"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1989</a:t>
                      </a:r>
                    </a:p>
                  </a:txBody>
                  <a:tcPr marL="121920" marR="121920" marT="45707" marB="45707">
                    <a:solidFill>
                      <a:srgbClr val="0087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C++ 2.0 (minor additions,</a:t>
                      </a:r>
                      <a:r>
                        <a:rPr lang="en-US" sz="1900" baseline="0" dirty="0"/>
                        <a:t> still informal)</a:t>
                      </a:r>
                      <a:endParaRPr lang="en-US" sz="1900" dirty="0"/>
                    </a:p>
                  </a:txBody>
                  <a:tcPr marL="121920" marR="121920" marT="45707" marB="4570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65939">
                <a:tc>
                  <a:txBody>
                    <a:bodyPr/>
                    <a:lstStyle/>
                    <a:p>
                      <a:r>
                        <a:rPr lang="en-US" sz="1900" dirty="0"/>
                        <a:t>1990</a:t>
                      </a:r>
                    </a:p>
                  </a:txBody>
                  <a:tcPr marL="121920" marR="121920" marT="45707" marB="45707">
                    <a:solidFill>
                      <a:srgbClr val="00D7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/>
                        <a:t>C90</a:t>
                      </a:r>
                      <a:r>
                        <a:rPr lang="en-US" sz="1900" baseline="0" dirty="0"/>
                        <a:t> ISO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1900" baseline="0" dirty="0"/>
                        <a:t> Same as C89, but </a:t>
                      </a:r>
                      <a:r>
                        <a:rPr lang="en-US" sz="1900" b="1" baseline="0" dirty="0"/>
                        <a:t>standardized</a:t>
                      </a:r>
                      <a:r>
                        <a:rPr lang="en-US" sz="1900" baseline="0" dirty="0"/>
                        <a:t> by ISO</a:t>
                      </a:r>
                      <a:endParaRPr lang="en-US" sz="1900" dirty="0"/>
                    </a:p>
                  </a:txBody>
                  <a:tcPr marL="121920" marR="121920" marT="45707" marB="45707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8EEE2F-4A62-48F6-83E4-E48B68FF96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1382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short history</a:t>
            </a:r>
          </a:p>
        </p:txBody>
      </p:sp>
      <p:sp>
        <p:nvSpPr>
          <p:cNvPr id="135171" name="cdtRectangle 3 Id135171"/>
          <p:cNvSpPr>
            <a:spLocks noGrp="1" noChangeArrowheads="1"/>
          </p:cNvSpPr>
          <p:nvPr>
            <p:ph idx="4294967295"/>
          </p:nvPr>
        </p:nvSpPr>
        <p:spPr>
          <a:xfrm>
            <a:off x="410400" y="1259097"/>
            <a:ext cx="8204200" cy="4752975"/>
          </a:xfrm>
        </p:spPr>
        <p:txBody>
          <a:bodyPr/>
          <a:lstStyle/>
          <a:p>
            <a:r>
              <a:rPr lang="en-US" dirty="0"/>
              <a:t>C and C++ are not dead, they are “living” languages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3560"/>
              </p:ext>
            </p:extLst>
          </p:nvPr>
        </p:nvGraphicFramePr>
        <p:xfrm>
          <a:off x="410400" y="1822030"/>
          <a:ext cx="11371200" cy="3627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9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0824">
                <a:tc>
                  <a:txBody>
                    <a:bodyPr/>
                    <a:lstStyle/>
                    <a:p>
                      <a:r>
                        <a:rPr lang="en-US" sz="1900" dirty="0"/>
                        <a:t>Year</a:t>
                      </a:r>
                    </a:p>
                  </a:txBody>
                  <a:tcPr marL="121920" marR="121920" marT="45707" marB="45707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Event</a:t>
                      </a:r>
                    </a:p>
                  </a:txBody>
                  <a:tcPr marL="121920" marR="121920" marT="45707" marB="4570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824"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1998</a:t>
                      </a:r>
                    </a:p>
                  </a:txBody>
                  <a:tcPr marL="121920" marR="121920" marT="45707" marB="45707">
                    <a:solidFill>
                      <a:srgbClr val="0087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First</a:t>
                      </a:r>
                      <a:r>
                        <a:rPr lang="en-US" sz="1900" baseline="0" dirty="0"/>
                        <a:t> ISO </a:t>
                      </a:r>
                      <a:r>
                        <a:rPr lang="en-US" sz="1900" b="1" baseline="0" dirty="0"/>
                        <a:t>standardized</a:t>
                      </a:r>
                      <a:r>
                        <a:rPr lang="en-US" sz="1900" baseline="0" dirty="0"/>
                        <a:t> C++ version (C++98)</a:t>
                      </a:r>
                      <a:endParaRPr lang="en-US" sz="1900" dirty="0"/>
                    </a:p>
                  </a:txBody>
                  <a:tcPr marL="121920" marR="121920" marT="45707" marB="4570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824">
                <a:tc>
                  <a:txBody>
                    <a:bodyPr/>
                    <a:lstStyle/>
                    <a:p>
                      <a:r>
                        <a:rPr lang="en-US" sz="1900" dirty="0"/>
                        <a:t>1999</a:t>
                      </a:r>
                    </a:p>
                  </a:txBody>
                  <a:tcPr marL="121920" marR="121920" marT="45707" marB="45707">
                    <a:solidFill>
                      <a:srgbClr val="00D7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C99</a:t>
                      </a:r>
                      <a:r>
                        <a:rPr lang="en-US" sz="1900" baseline="0" dirty="0"/>
                        <a:t> (ISO)</a:t>
                      </a:r>
                      <a:endParaRPr lang="en-US" sz="1900" dirty="0"/>
                    </a:p>
                  </a:txBody>
                  <a:tcPr marL="121920" marR="121920" marT="45707" marB="4570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233"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2003</a:t>
                      </a:r>
                    </a:p>
                  </a:txBody>
                  <a:tcPr marL="121920" marR="121920" marT="45707" marB="45707">
                    <a:solidFill>
                      <a:srgbClr val="0087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C++03 (ISO)</a:t>
                      </a:r>
                    </a:p>
                    <a:p>
                      <a:pPr>
                        <a:buFont typeface="Wingdings" pitchFamily="2" charset="2"/>
                        <a:buChar char="§"/>
                      </a:pPr>
                      <a:r>
                        <a:rPr lang="en-US" sz="1900" dirty="0"/>
                        <a:t> Minor fixes</a:t>
                      </a:r>
                      <a:r>
                        <a:rPr lang="en-US" sz="1900" baseline="0" dirty="0"/>
                        <a:t> to the standard</a:t>
                      </a:r>
                      <a:r>
                        <a:rPr lang="en-US" sz="1900" dirty="0"/>
                        <a:t>.</a:t>
                      </a:r>
                    </a:p>
                  </a:txBody>
                  <a:tcPr marL="121920" marR="121920" marT="45707" marB="4570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6172"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2011</a:t>
                      </a:r>
                    </a:p>
                  </a:txBody>
                  <a:tcPr marL="121920" marR="121920" marT="45707" marB="45707">
                    <a:solidFill>
                      <a:srgbClr val="0087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C++11 (ISO) Major update</a:t>
                      </a:r>
                    </a:p>
                  </a:txBody>
                  <a:tcPr marL="121920" marR="121920" marT="45707" marB="4570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1363">
                <a:tc>
                  <a:txBody>
                    <a:bodyPr/>
                    <a:lstStyle/>
                    <a:p>
                      <a:r>
                        <a:rPr lang="en-US" sz="1900" dirty="0"/>
                        <a:t>2011</a:t>
                      </a:r>
                    </a:p>
                  </a:txBody>
                  <a:tcPr marL="121920" marR="121920" marT="45707" marB="45707">
                    <a:solidFill>
                      <a:srgbClr val="00D7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C11</a:t>
                      </a:r>
                      <a:r>
                        <a:rPr lang="en-US" sz="1900" baseline="0" dirty="0"/>
                        <a:t> (ISO) Major update</a:t>
                      </a:r>
                      <a:endParaRPr lang="en-US" sz="1900" dirty="0"/>
                    </a:p>
                  </a:txBody>
                  <a:tcPr marL="121920" marR="121920" marT="45707" marB="4570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8423"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bg1"/>
                          </a:solidFill>
                        </a:rPr>
                        <a:t>2014</a:t>
                      </a:r>
                    </a:p>
                  </a:txBody>
                  <a:tcPr marL="121920" marR="121920" marT="45707" marB="45707">
                    <a:solidFill>
                      <a:srgbClr val="0087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/>
                        <a:t>C++14 (ISO) - Minor update</a:t>
                      </a:r>
                    </a:p>
                  </a:txBody>
                  <a:tcPr marL="121920" marR="121920" marT="45707" marB="4570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7697"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2017</a:t>
                      </a:r>
                    </a:p>
                  </a:txBody>
                  <a:tcPr marL="121920" marR="121920" marT="45707" marB="45707">
                    <a:solidFill>
                      <a:srgbClr val="00D7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1900" dirty="0"/>
                        <a:t>C++</a:t>
                      </a:r>
                      <a:r>
                        <a:rPr lang="en-US" sz="1900" baseline="0" dirty="0"/>
                        <a:t>17 Major update</a:t>
                      </a:r>
                      <a:endParaRPr lang="en-US" sz="1900" dirty="0"/>
                    </a:p>
                  </a:txBody>
                  <a:tcPr marL="121920" marR="121920" marT="45707" marB="4570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117348"/>
              </p:ext>
            </p:extLst>
          </p:nvPr>
        </p:nvGraphicFramePr>
        <p:xfrm>
          <a:off x="410401" y="5628957"/>
          <a:ext cx="11371190" cy="587414"/>
        </p:xfrm>
        <a:graphic>
          <a:graphicData uri="http://schemas.openxmlformats.org/drawingml/2006/table">
            <a:tbl>
              <a:tblPr/>
              <a:tblGrid>
                <a:gridCol w="510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3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3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7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03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03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034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03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034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1034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1034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1034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1034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83728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10348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1034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510348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510348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510348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510348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51034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</a:tblGrid>
              <a:tr h="293707"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12700" marR="12700" marT="952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2000</a:t>
                      </a:r>
                    </a:p>
                  </a:txBody>
                  <a:tcPr marL="12700" marR="12700" marT="952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12700" marR="12700" marT="952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2010</a:t>
                      </a:r>
                    </a:p>
                  </a:txBody>
                  <a:tcPr marL="12700" marR="12700" marT="952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707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97</a:t>
                      </a: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3F3F0"/>
                          </a:solidFill>
                          <a:latin typeface="Arial"/>
                        </a:rPr>
                        <a:t>98</a:t>
                      </a: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7B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3F3F0"/>
                          </a:solidFill>
                          <a:latin typeface="Arial"/>
                        </a:rPr>
                        <a:t>99</a:t>
                      </a:r>
                    </a:p>
                  </a:txBody>
                  <a:tcPr marL="12700" marR="12700" marT="952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D7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</a:p>
                  </a:txBody>
                  <a:tcPr marL="12700" marR="12700" marT="952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01</a:t>
                      </a: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02</a:t>
                      </a: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3F3F0"/>
                          </a:solidFill>
                          <a:latin typeface="Arial"/>
                        </a:rPr>
                        <a:t>03</a:t>
                      </a: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7B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04</a:t>
                      </a: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05</a:t>
                      </a: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06</a:t>
                      </a: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3F3F0"/>
                          </a:solidFill>
                          <a:latin typeface="Arial"/>
                        </a:rPr>
                        <a:t>07</a:t>
                      </a: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7B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08</a:t>
                      </a: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09</a:t>
                      </a:r>
                    </a:p>
                  </a:txBody>
                  <a:tcPr marL="12700" marR="12700" marT="952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10</a:t>
                      </a:r>
                    </a:p>
                  </a:txBody>
                  <a:tcPr marL="12700" marR="12700" marT="952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3F3F0"/>
                          </a:solidFill>
                          <a:latin typeface="Arial"/>
                        </a:rPr>
                        <a:t>11</a:t>
                      </a: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7B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12</a:t>
                      </a: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13</a:t>
                      </a: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3F3F0"/>
                          </a:solidFill>
                          <a:latin typeface="Arial"/>
                        </a:rPr>
                        <a:t>14</a:t>
                      </a: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7B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15</a:t>
                      </a: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16</a:t>
                      </a: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3F3F0"/>
                          </a:solidFill>
                          <a:latin typeface="Arial"/>
                        </a:rPr>
                        <a:t>17</a:t>
                      </a:r>
                    </a:p>
                  </a:txBody>
                  <a:tcPr marL="12700" marR="12700" marT="95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7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40B268-23AD-4E6D-B92C-04BDD42BCB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2080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short history</a:t>
            </a:r>
          </a:p>
        </p:txBody>
      </p:sp>
      <p:sp>
        <p:nvSpPr>
          <p:cNvPr id="135171" name="cdtRectangle 3 Id135171"/>
          <p:cNvSpPr>
            <a:spLocks noGrp="1" noChangeArrowheads="1"/>
          </p:cNvSpPr>
          <p:nvPr>
            <p:ph idx="4294967295"/>
          </p:nvPr>
        </p:nvSpPr>
        <p:spPr>
          <a:xfrm>
            <a:off x="410400" y="1386750"/>
            <a:ext cx="8204200" cy="4752975"/>
          </a:xfrm>
        </p:spPr>
        <p:txBody>
          <a:bodyPr/>
          <a:lstStyle/>
          <a:p>
            <a:r>
              <a:rPr lang="en-US" dirty="0"/>
              <a:t>Things to remember</a:t>
            </a:r>
          </a:p>
          <a:p>
            <a:pPr lvl="1"/>
            <a:r>
              <a:rPr lang="en-US" dirty="0"/>
              <a:t>C and C++ are different.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There are different standards, and different versions of them</a:t>
            </a:r>
          </a:p>
          <a:p>
            <a:pPr lvl="2"/>
            <a:r>
              <a:rPr lang="en-US" dirty="0"/>
              <a:t>C++98, C++03, C++11, C++14, C++17, C++20, C++23 under development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New standards are being published, so what you have learned or heard so far, may no longer be valid.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When you search for something on the web, keep in mind that you may find something that is written for a newer or an older standard (or by someone who only knows a newer or an older standard).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More information on </a:t>
            </a:r>
            <a:r>
              <a:rPr lang="en-US" dirty="0">
                <a:hlinkClick r:id="rId4"/>
              </a:rPr>
              <a:t>https://isocpp.org</a:t>
            </a:r>
            <a:r>
              <a:rPr lang="en-US" dirty="0"/>
              <a:t> </a:t>
            </a:r>
          </a:p>
        </p:txBody>
      </p:sp>
      <p:pic>
        <p:nvPicPr>
          <p:cNvPr id="54274" name="Picture 2" descr="Standard C++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649613" y="1621342"/>
            <a:ext cx="1745033" cy="1963164"/>
          </a:xfrm>
          <a:prstGeom prst="rect">
            <a:avLst/>
          </a:prstGeom>
          <a:noFill/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1C665B-27FE-4564-A99D-1A38ABE088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4001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short history - popularity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10400" y="1412875"/>
            <a:ext cx="8204200" cy="4752975"/>
          </a:xfrm>
        </p:spPr>
        <p:txBody>
          <a:bodyPr/>
          <a:lstStyle/>
          <a:p>
            <a:r>
              <a:rPr lang="en-US" dirty="0">
                <a:hlinkClick r:id="rId2"/>
              </a:rPr>
              <a:t>http://www.tiobe.com/index.php/content/paperinfo/tpci/index.html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CD1A81-B09E-4763-9677-1676C09032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0FEB3C-5DCE-791F-0A16-4B5DE2950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00" y="1896384"/>
            <a:ext cx="11176662" cy="37092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C and C++ used?</a:t>
            </a:r>
          </a:p>
        </p:txBody>
      </p:sp>
      <p:sp>
        <p:nvSpPr>
          <p:cNvPr id="135171" name="cdtRectangle 3 Id135171"/>
          <p:cNvSpPr>
            <a:spLocks noGrp="1" noChangeArrowheads="1"/>
          </p:cNvSpPr>
          <p:nvPr>
            <p:ph idx="4294967295"/>
          </p:nvPr>
        </p:nvSpPr>
        <p:spPr>
          <a:xfrm>
            <a:off x="410400" y="1384400"/>
            <a:ext cx="8204200" cy="4752975"/>
          </a:xfrm>
        </p:spPr>
        <p:txBody>
          <a:bodyPr/>
          <a:lstStyle/>
          <a:p>
            <a:r>
              <a:rPr lang="en-US" dirty="0"/>
              <a:t>Why would anyone use C?</a:t>
            </a:r>
          </a:p>
          <a:p>
            <a:endParaRPr lang="en-US" dirty="0"/>
          </a:p>
          <a:p>
            <a:pPr lvl="1"/>
            <a:r>
              <a:rPr lang="en-US" dirty="0"/>
              <a:t>It uses a simple compiler, so it’s basically everywhere</a:t>
            </a:r>
          </a:p>
          <a:p>
            <a:pPr lvl="1"/>
            <a:r>
              <a:rPr lang="en-US" dirty="0"/>
              <a:t>It provides low-level access to memory</a:t>
            </a:r>
          </a:p>
          <a:p>
            <a:pPr lvl="1"/>
            <a:r>
              <a:rPr lang="en-US" dirty="0"/>
              <a:t>It is mapped efficiently to machine level instructions</a:t>
            </a:r>
          </a:p>
          <a:p>
            <a:pPr lvl="1"/>
            <a:r>
              <a:rPr lang="en-US" dirty="0"/>
              <a:t>Cross-platform and portable (from micro-controllers to supercomputers)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Used in:</a:t>
            </a:r>
          </a:p>
          <a:p>
            <a:pPr lvl="1"/>
            <a:r>
              <a:rPr lang="en-US" dirty="0"/>
              <a:t>System programming (C is the language of Unix).</a:t>
            </a:r>
          </a:p>
          <a:p>
            <a:pPr lvl="1"/>
            <a:r>
              <a:rPr lang="en-US" dirty="0"/>
              <a:t>Applications</a:t>
            </a:r>
          </a:p>
          <a:p>
            <a:pPr lvl="2"/>
            <a:r>
              <a:rPr lang="en-US" dirty="0"/>
              <a:t>Examples: Gimp, </a:t>
            </a:r>
            <a:r>
              <a:rPr lang="en-US" dirty="0" err="1"/>
              <a:t>git</a:t>
            </a:r>
            <a:r>
              <a:rPr lang="en-US" dirty="0"/>
              <a:t>, Qt</a:t>
            </a:r>
          </a:p>
          <a:p>
            <a:pPr lvl="2"/>
            <a:r>
              <a:rPr lang="en-US" dirty="0"/>
              <a:t>Game Engines: id Tech 1, 2, 3 (pre 2004)</a:t>
            </a:r>
          </a:p>
          <a:p>
            <a:pPr lvl="2"/>
            <a:r>
              <a:rPr lang="en-US" dirty="0"/>
              <a:t>Libraries/Utilities: </a:t>
            </a:r>
            <a:r>
              <a:rPr lang="en-US" dirty="0" err="1"/>
              <a:t>cURL</a:t>
            </a:r>
            <a:r>
              <a:rPr lang="en-US" dirty="0"/>
              <a:t>, </a:t>
            </a:r>
            <a:r>
              <a:rPr lang="en-US" dirty="0" err="1"/>
              <a:t>SQLite</a:t>
            </a:r>
            <a:r>
              <a:rPr lang="en-US" dirty="0"/>
              <a:t>, </a:t>
            </a:r>
            <a:r>
              <a:rPr lang="en-US" dirty="0" err="1"/>
              <a:t>Lua</a:t>
            </a:r>
            <a:endParaRPr lang="en-US" dirty="0"/>
          </a:p>
        </p:txBody>
      </p:sp>
      <p:pic>
        <p:nvPicPr>
          <p:cNvPr id="49156" name="Picture 4" descr="Image result for gimp logo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52605" y="2026631"/>
            <a:ext cx="1484205" cy="697577"/>
          </a:xfrm>
          <a:prstGeom prst="rect">
            <a:avLst/>
          </a:prstGeom>
          <a:noFill/>
        </p:spPr>
      </p:pic>
      <p:pic>
        <p:nvPicPr>
          <p:cNvPr id="49158" name="Picture 6" descr="Image result for git logo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652606" y="2959026"/>
            <a:ext cx="801862" cy="801862"/>
          </a:xfrm>
          <a:prstGeom prst="rect">
            <a:avLst/>
          </a:prstGeom>
          <a:noFill/>
        </p:spPr>
      </p:pic>
      <p:pic>
        <p:nvPicPr>
          <p:cNvPr id="49162" name="Picture 10" descr="Related image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461507" y="2389716"/>
            <a:ext cx="1157821" cy="970241"/>
          </a:xfrm>
          <a:prstGeom prst="rect">
            <a:avLst/>
          </a:prstGeom>
          <a:noFill/>
        </p:spPr>
      </p:pic>
      <p:pic>
        <p:nvPicPr>
          <p:cNvPr id="49164" name="Picture 12" descr="Image result for id tech logo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656807" y="3555104"/>
            <a:ext cx="688193" cy="1122054"/>
          </a:xfrm>
          <a:prstGeom prst="rect">
            <a:avLst/>
          </a:prstGeom>
          <a:noFill/>
        </p:spPr>
      </p:pic>
      <p:sp>
        <p:nvSpPr>
          <p:cNvPr id="49168" name="AutoShape 16" descr="Image result for curl logo"/>
          <p:cNvSpPr>
            <a:spLocks noChangeAspect="1" noChangeArrowheads="1"/>
          </p:cNvSpPr>
          <p:nvPr/>
        </p:nvSpPr>
        <p:spPr bwMode="auto">
          <a:xfrm>
            <a:off x="155494" y="-143396"/>
            <a:ext cx="304641" cy="304642"/>
          </a:xfrm>
          <a:prstGeom prst="rect">
            <a:avLst/>
          </a:prstGeom>
          <a:noFill/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pic>
        <p:nvPicPr>
          <p:cNvPr id="49173" name="Picture 21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652606" y="4274382"/>
            <a:ext cx="1154934" cy="402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75" name="Picture 23" descr="Image result for sqlite logo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652605" y="5089824"/>
            <a:ext cx="1630077" cy="772367"/>
          </a:xfrm>
          <a:prstGeom prst="rect">
            <a:avLst/>
          </a:prstGeom>
          <a:noFill/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56F5B0-167C-485C-9718-DF1C12CC50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8413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C and C++ used?</a:t>
            </a:r>
          </a:p>
        </p:txBody>
      </p:sp>
      <p:sp>
        <p:nvSpPr>
          <p:cNvPr id="135171" name="cdtRectangle 3 Id135171"/>
          <p:cNvSpPr>
            <a:spLocks noGrp="1" noChangeArrowheads="1"/>
          </p:cNvSpPr>
          <p:nvPr>
            <p:ph idx="4294967295"/>
          </p:nvPr>
        </p:nvSpPr>
        <p:spPr>
          <a:xfrm>
            <a:off x="410400" y="1430292"/>
            <a:ext cx="8204200" cy="4752975"/>
          </a:xfrm>
        </p:spPr>
        <p:txBody>
          <a:bodyPr/>
          <a:lstStyle/>
          <a:p>
            <a:r>
              <a:rPr lang="en-US" dirty="0"/>
              <a:t>Why would anyone use C++?</a:t>
            </a:r>
          </a:p>
          <a:p>
            <a:endParaRPr lang="en-US" dirty="0"/>
          </a:p>
          <a:p>
            <a:pPr lvl="1"/>
            <a:r>
              <a:rPr lang="en-US" dirty="0"/>
              <a:t>It can integrate directly a lot of C code</a:t>
            </a:r>
          </a:p>
          <a:p>
            <a:pPr lvl="2"/>
            <a:r>
              <a:rPr lang="en-US" dirty="0"/>
              <a:t>In practice, most languages are able to interact with C code.</a:t>
            </a:r>
          </a:p>
          <a:p>
            <a:pPr lvl="1"/>
            <a:r>
              <a:rPr lang="en-US" dirty="0"/>
              <a:t>It can do in theory everything that C does, while also providing some extra features (somewhat better text handling, OOP, templates, somewhat better memory management)</a:t>
            </a:r>
          </a:p>
          <a:p>
            <a:pPr lvl="2"/>
            <a:r>
              <a:rPr lang="en-US" dirty="0"/>
              <a:t>In practice, you need to be careful about what you mix. No feature is free.</a:t>
            </a:r>
          </a:p>
          <a:p>
            <a:pPr lvl="1"/>
            <a:r>
              <a:rPr lang="en-US" dirty="0"/>
              <a:t>Used in:</a:t>
            </a:r>
          </a:p>
          <a:p>
            <a:pPr lvl="1"/>
            <a:r>
              <a:rPr lang="en-US" dirty="0"/>
              <a:t>System programming (but much less than C).</a:t>
            </a:r>
          </a:p>
          <a:p>
            <a:pPr lvl="1"/>
            <a:r>
              <a:rPr lang="en-US" dirty="0"/>
              <a:t>Applications</a:t>
            </a:r>
          </a:p>
          <a:p>
            <a:pPr lvl="2"/>
            <a:r>
              <a:rPr lang="en-US" dirty="0"/>
              <a:t>Examples: Photoshop, </a:t>
            </a:r>
            <a:r>
              <a:rPr lang="en-US" dirty="0" err="1"/>
              <a:t>Inkscape</a:t>
            </a:r>
            <a:endParaRPr lang="en-US" dirty="0"/>
          </a:p>
          <a:p>
            <a:pPr lvl="2"/>
            <a:r>
              <a:rPr lang="en-US" dirty="0"/>
              <a:t>Game Engines: Unreal Engine, </a:t>
            </a:r>
            <a:r>
              <a:rPr lang="en-US" dirty="0" err="1"/>
              <a:t>idTech</a:t>
            </a:r>
            <a:r>
              <a:rPr lang="en-US" dirty="0"/>
              <a:t> 4 (Doom 3 and later), </a:t>
            </a:r>
          </a:p>
          <a:p>
            <a:pPr lvl="3"/>
            <a:r>
              <a:rPr lang="en-US" dirty="0" err="1"/>
              <a:t>CryEngine</a:t>
            </a:r>
            <a:r>
              <a:rPr lang="en-US" dirty="0"/>
              <a:t>, Anvil (Assassin’s Creed series), Source</a:t>
            </a:r>
          </a:p>
          <a:p>
            <a:pPr lvl="2"/>
            <a:r>
              <a:rPr lang="en-US" dirty="0"/>
              <a:t>SCADA systems: WinCC OA</a:t>
            </a:r>
          </a:p>
        </p:txBody>
      </p:sp>
      <p:pic>
        <p:nvPicPr>
          <p:cNvPr id="47106" name="Picture 2" descr="Image result for photoshop logo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02166" y="3676231"/>
            <a:ext cx="842709" cy="842709"/>
          </a:xfrm>
          <a:prstGeom prst="rect">
            <a:avLst/>
          </a:prstGeom>
          <a:noFill/>
        </p:spPr>
      </p:pic>
      <p:pic>
        <p:nvPicPr>
          <p:cNvPr id="47108" name="Picture 4" descr="Image result for inkscape logo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141244" y="3676232"/>
            <a:ext cx="1284872" cy="642436"/>
          </a:xfrm>
          <a:prstGeom prst="rect">
            <a:avLst/>
          </a:prstGeom>
          <a:noFill/>
        </p:spPr>
      </p:pic>
      <p:pic>
        <p:nvPicPr>
          <p:cNvPr id="47110" name="Picture 6" descr="Image result for unreal engine logo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345288" y="4698059"/>
            <a:ext cx="2438393" cy="812798"/>
          </a:xfrm>
          <a:prstGeom prst="rect">
            <a:avLst/>
          </a:prstGeom>
          <a:noFill/>
        </p:spPr>
      </p:pic>
      <p:pic>
        <p:nvPicPr>
          <p:cNvPr id="47112" name="Picture 8" descr="Image result for idtech4 logo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601642" y="4518941"/>
            <a:ext cx="1035820" cy="1035820"/>
          </a:xfrm>
          <a:prstGeom prst="rect">
            <a:avLst/>
          </a:prstGeom>
          <a:noFill/>
        </p:spPr>
      </p:pic>
      <p:pic>
        <p:nvPicPr>
          <p:cNvPr id="47113" name="Picture 9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639322" y="5510857"/>
            <a:ext cx="2423667" cy="547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4AE901-E8D5-4F2C-AD8B-8A9DECB236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8637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Software development with C++</a:t>
            </a:r>
          </a:p>
        </p:txBody>
      </p:sp>
      <p:sp>
        <p:nvSpPr>
          <p:cNvPr id="135171" name="cdtRectangle 3 Id135171"/>
          <p:cNvSpPr>
            <a:spLocks noGrp="1" noChangeArrowheads="1"/>
          </p:cNvSpPr>
          <p:nvPr>
            <p:ph idx="4294967295"/>
          </p:nvPr>
        </p:nvSpPr>
        <p:spPr>
          <a:xfrm>
            <a:off x="410400" y="1412875"/>
            <a:ext cx="8204200" cy="4752975"/>
          </a:xfrm>
        </p:spPr>
        <p:txBody>
          <a:bodyPr/>
          <a:lstStyle/>
          <a:p>
            <a:r>
              <a:rPr lang="en-US" dirty="0"/>
              <a:t>When you develop a program, you follow a certain workflow</a:t>
            </a:r>
          </a:p>
          <a:p>
            <a:endParaRPr lang="en-US" dirty="0"/>
          </a:p>
          <a:p>
            <a:pPr lvl="1"/>
            <a:r>
              <a:rPr lang="en-US" dirty="0"/>
              <a:t>Define the problem to be solved</a:t>
            </a:r>
            <a:r>
              <a:rPr lang="ro-RO" dirty="0"/>
              <a:t>. </a:t>
            </a:r>
            <a:r>
              <a:rPr lang="en-US" dirty="0"/>
              <a:t>Most often underrated, but actually, the most important topic when we develop an application, provide motivation for the entire process.</a:t>
            </a:r>
          </a:p>
          <a:p>
            <a:pPr lvl="1"/>
            <a:r>
              <a:rPr lang="en-US" dirty="0"/>
              <a:t>Identify the solution</a:t>
            </a:r>
            <a:r>
              <a:rPr lang="ro-RO" dirty="0"/>
              <a:t>. </a:t>
            </a:r>
            <a:r>
              <a:rPr lang="en-US" dirty="0"/>
              <a:t>In practice, you need to be careful about what you mix. No feature is free.</a:t>
            </a:r>
          </a:p>
          <a:p>
            <a:pPr lvl="1"/>
            <a:r>
              <a:rPr lang="en-US" dirty="0"/>
              <a:t>Create the solution</a:t>
            </a:r>
          </a:p>
          <a:p>
            <a:pPr lvl="2"/>
            <a:r>
              <a:rPr lang="en-US" dirty="0"/>
              <a:t>Different parts of the solution can be written in different languages</a:t>
            </a:r>
          </a:p>
          <a:p>
            <a:pPr lvl="2"/>
            <a:r>
              <a:rPr lang="en-US" dirty="0"/>
              <a:t>(Code goes here: You don’t need to start coding right away)</a:t>
            </a:r>
          </a:p>
          <a:p>
            <a:pPr lvl="1"/>
            <a:r>
              <a:rPr lang="en-US" dirty="0"/>
              <a:t>Test the solution</a:t>
            </a:r>
            <a:r>
              <a:rPr lang="ro-RO" dirty="0"/>
              <a:t>. </a:t>
            </a:r>
            <a:r>
              <a:rPr lang="en-US" dirty="0"/>
              <a:t>Yes, really! Even if you think it works perfectly.</a:t>
            </a:r>
          </a:p>
          <a:p>
            <a:pPr lvl="1"/>
            <a:r>
              <a:rPr lang="en-US" dirty="0"/>
              <a:t>Deliver the solution.</a:t>
            </a:r>
          </a:p>
          <a:p>
            <a:pPr lvl="1"/>
            <a:r>
              <a:rPr lang="en-US" dirty="0"/>
              <a:t>Get feedback from the client, return to step 2 if necessary based on feedback received. It is also a very important step, even if you think your job is done.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8862252" y="1852308"/>
            <a:ext cx="2407664" cy="430182"/>
          </a:xfrm>
          <a:prstGeom prst="rect">
            <a:avLst/>
          </a:prstGeom>
          <a:solidFill>
            <a:srgbClr val="00D7A0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799" b="1" dirty="0"/>
              <a:t>Why ?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8862252" y="3502088"/>
            <a:ext cx="2407664" cy="43018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799" b="1" dirty="0"/>
              <a:t>How ?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69800" y="2692299"/>
            <a:ext cx="2407664" cy="430182"/>
          </a:xfrm>
          <a:prstGeom prst="rect">
            <a:avLst/>
          </a:prstGeom>
          <a:solidFill>
            <a:srgbClr val="00D7A0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799" b="1" dirty="0"/>
              <a:t>What 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E2341D0-8ED2-407D-B7FD-789AEA66B1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24185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heme/theme1.xml><?xml version="1.0" encoding="utf-8"?>
<a:theme xmlns:a="http://schemas.openxmlformats.org/drawingml/2006/main" name="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custClrLst>
    <a:custClr name="Dark Gray | 102 102 126">
      <a:srgbClr val="66667E"/>
    </a:custClr>
    <a:custClr name="Gray | 153 153 169">
      <a:srgbClr val="9999A9"/>
    </a:custClr>
    <a:custClr name="Soft Gray | 204 204 212">
      <a:srgbClr val="CCCCD4"/>
    </a:custClr>
    <a:custClr name="Light Gray | 229 229 233">
      <a:srgbClr val="E5E5E9"/>
    </a:custClr>
    <a:custClr name="Purple | 170 50 190">
      <a:srgbClr val="AA32BE"/>
    </a:custClr>
    <a:custClr name="Dark Purple | 80 0 120">
      <a:srgbClr val="500078"/>
    </a:custClr>
    <a:custClr name="Yellow | 255 215 50">
      <a:srgbClr val="FFD732"/>
    </a:custClr>
    <a:custClr name="Orange | 255 144 0">
      <a:srgbClr val="FF9000"/>
    </a:custClr>
    <a:custClr name="Soft Red | 254 131 137">
      <a:srgbClr val="FE8389"/>
    </a:custClr>
    <a:custClr name="Red | 239 1 55">
      <a:srgbClr val="EF0137"/>
    </a:custClr>
    <a:custClr name="Bold Green | For creation of the Focus Line">
      <a:srgbClr val="00FFB9"/>
    </a:custClr>
    <a:custClr name="Bold Blue | For creation of the Focus Line">
      <a:srgbClr val="00E6DC"/>
    </a:custClr>
    <a:custClr name="Light Sand | 243 243 240">
      <a:srgbClr val="F3F3F0"/>
    </a:custClr>
    <a:custClr name="Siemens Petrol | 0 153 153">
      <a:srgbClr val="009999"/>
    </a:custClr>
    <a:custClr name="Soft Green | 0 215 160">
      <a:srgbClr val="00D7A0"/>
    </a:custClr>
    <a:custClr name="Green | 0 175 142">
      <a:srgbClr val="00AF8E"/>
    </a:custClr>
    <a:custClr name="Soft Blue | 0 190 220">
      <a:srgbClr val="00BEDC"/>
    </a:custClr>
    <a:custClr name="Blue | 0 135 190">
      <a:srgbClr val="0087BE"/>
    </a:custClr>
    <a:custClr name="Dark Blue | 0 85 124">
      <a:srgbClr val="00557C"/>
    </a:custClr>
    <a:custClr name="Deep Blue | 0 0 40">
      <a:srgbClr val="000028"/>
    </a:custClr>
  </a:custClrLst>
  <a:extLst>
    <a:ext uri="{05A4C25C-085E-4340-85A3-A5531E510DB2}">
      <thm15:themeFamily xmlns:thm15="http://schemas.microsoft.com/office/thememl/2012/main" name="siemens_2022_template.potx" id="{B18CC98D-1656-4E57-86BF-A3F5738A8CEB}" vid="{9A314C97-C775-49EF-BE98-4B034617B7C8}"/>
    </a:ext>
  </a:extLst>
</a:theme>
</file>

<file path=ppt/theme/theme2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ark Gray | 102 102 126">
      <a:srgbClr val="66667E"/>
    </a:custClr>
    <a:custClr name="Gray | 153 153 169">
      <a:srgbClr val="9999A9"/>
    </a:custClr>
    <a:custClr name="Soft Gray | 204 204 212">
      <a:srgbClr val="CCCCD4"/>
    </a:custClr>
    <a:custClr name="Light Gray | 229 229 233">
      <a:srgbClr val="E5E5E9"/>
    </a:custClr>
    <a:custClr name="Purple | 170 50 190">
      <a:srgbClr val="AA32BE"/>
    </a:custClr>
    <a:custClr name="Dark Purple | 80 0 120">
      <a:srgbClr val="500078"/>
    </a:custClr>
    <a:custClr name="Yellow | 255 215 50">
      <a:srgbClr val="FFD732"/>
    </a:custClr>
    <a:custClr name="Orange | 255 144 0">
      <a:srgbClr val="FF9000"/>
    </a:custClr>
    <a:custClr name="Soft Red | 254 131 137">
      <a:srgbClr val="FE8389"/>
    </a:custClr>
    <a:custClr name="Red | 239 1 55">
      <a:srgbClr val="EF0137"/>
    </a:custClr>
    <a:custClr name="Bold Green | For creation of the Focus Line">
      <a:srgbClr val="00FFB9"/>
    </a:custClr>
    <a:custClr name="Bold Blue | For creation of the Focus Line">
      <a:srgbClr val="00E6DC"/>
    </a:custClr>
    <a:custClr name="Light Sand | 243 243 240">
      <a:srgbClr val="F3F3F0"/>
    </a:custClr>
    <a:custClr name="Siemens Petrol | 0 153 153">
      <a:srgbClr val="009999"/>
    </a:custClr>
    <a:custClr name="Soft Green | 0 215 160">
      <a:srgbClr val="00D7A0"/>
    </a:custClr>
    <a:custClr name="Green | 0 175 142">
      <a:srgbClr val="00AF8E"/>
    </a:custClr>
    <a:custClr name="Soft Blue | 0 190 220">
      <a:srgbClr val="00BEDC"/>
    </a:custClr>
    <a:custClr name="Blue | 0 135 190">
      <a:srgbClr val="0087BE"/>
    </a:custClr>
    <a:custClr name="Dark Blue | 0 85 124">
      <a:srgbClr val="00557C"/>
    </a:custClr>
    <a:custClr name="Deep Blue | 0 0 40">
      <a:srgbClr val="00002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ark Gray | 102 102 126">
      <a:srgbClr val="66667E"/>
    </a:custClr>
    <a:custClr name="Gray | 153 153 169">
      <a:srgbClr val="9999A9"/>
    </a:custClr>
    <a:custClr name="Soft Gray | 204 204 212">
      <a:srgbClr val="CCCCD4"/>
    </a:custClr>
    <a:custClr name="Light Gray | 229 229 233">
      <a:srgbClr val="E5E5E9"/>
    </a:custClr>
    <a:custClr name="Purple | 170 50 190">
      <a:srgbClr val="AA32BE"/>
    </a:custClr>
    <a:custClr name="Dark Purple | 80 0 120">
      <a:srgbClr val="500078"/>
    </a:custClr>
    <a:custClr name="Yellow | 255 215 50">
      <a:srgbClr val="FFD732"/>
    </a:custClr>
    <a:custClr name="Orange | 255 144 0">
      <a:srgbClr val="FF9000"/>
    </a:custClr>
    <a:custClr name="Soft Red | 254 131 137">
      <a:srgbClr val="FE8389"/>
    </a:custClr>
    <a:custClr name="Red | 239 1 55">
      <a:srgbClr val="EF0137"/>
    </a:custClr>
    <a:custClr name="Bold Green | For creation of the Focus Line">
      <a:srgbClr val="00FFB9"/>
    </a:custClr>
    <a:custClr name="Bold Blue | For creation of the Focus Line">
      <a:srgbClr val="00E6DC"/>
    </a:custClr>
    <a:custClr name="Light Sand | 243 243 240">
      <a:srgbClr val="F3F3F0"/>
    </a:custClr>
    <a:custClr name="Siemens Petrol | 0 153 153">
      <a:srgbClr val="009999"/>
    </a:custClr>
    <a:custClr name="Soft Green | 0 215 160">
      <a:srgbClr val="00D7A0"/>
    </a:custClr>
    <a:custClr name="Green | 0 175 142">
      <a:srgbClr val="00AF8E"/>
    </a:custClr>
    <a:custClr name="Soft Blue | 0 190 220">
      <a:srgbClr val="00BEDC"/>
    </a:custClr>
    <a:custClr name="Blue | 0 135 190">
      <a:srgbClr val="0087BE"/>
    </a:custClr>
    <a:custClr name="Dark Blue | 0 85 124">
      <a:srgbClr val="00557C"/>
    </a:custClr>
    <a:custClr name="Deep Blue | 0 0 40">
      <a:srgbClr val="00002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8E680F69AFCF5478564F22EAAFCB836" ma:contentTypeVersion="0" ma:contentTypeDescription="Create a new document." ma:contentTypeScope="" ma:versionID="4c27fba116ff84015b09cf87e0537b4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4ppTags>
  <Name>One object (large)</Name>
  <PpLayout>16</PpLayout>
  <Index>10</Index>
</p4ppTag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BB41D0-022C-466A-B152-107B564800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66DA879-FEFB-4264-A3F3-4CFD17877E93}">
  <ds:schemaRefs/>
</ds:datastoreItem>
</file>

<file path=customXml/itemProps3.xml><?xml version="1.0" encoding="utf-8"?>
<ds:datastoreItem xmlns:ds="http://schemas.openxmlformats.org/officeDocument/2006/customXml" ds:itemID="{475AB511-79C4-4486-8A16-0BD1598C802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4.xml><?xml version="1.0" encoding="utf-8"?>
<ds:datastoreItem xmlns:ds="http://schemas.openxmlformats.org/officeDocument/2006/customXml" ds:itemID="{C0971D72-3676-4618-95A9-5E38E1A2022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1664</Words>
  <Application>Microsoft Office PowerPoint</Application>
  <PresentationFormat>Widescreen</PresentationFormat>
  <Paragraphs>269</Paragraphs>
  <Slides>16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Wingdings</vt:lpstr>
      <vt:lpstr>Siemens 2020</vt:lpstr>
      <vt:lpstr>think-cell Folie</vt:lpstr>
      <vt:lpstr>C/C++ Basics</vt:lpstr>
      <vt:lpstr>Table of contents Agenda</vt:lpstr>
      <vt:lpstr>A short history</vt:lpstr>
      <vt:lpstr>A short history</vt:lpstr>
      <vt:lpstr>A short history</vt:lpstr>
      <vt:lpstr>A short history - popularity</vt:lpstr>
      <vt:lpstr>Where are C and C++ used?</vt:lpstr>
      <vt:lpstr>Where are C and C++ used?</vt:lpstr>
      <vt:lpstr>Motivation: Software development with C++</vt:lpstr>
      <vt:lpstr>Software development with C++ from code to application</vt:lpstr>
      <vt:lpstr>Software development with C++ from code to binaries and application</vt:lpstr>
      <vt:lpstr>Software development with C++ compilation process</vt:lpstr>
      <vt:lpstr>Software development with C++ common errors</vt:lpstr>
      <vt:lpstr>Software development with C++ common errors </vt:lpstr>
      <vt:lpstr>References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C/C++ Basics</dc:title>
  <dc:creator>Verzea, Ionut (ADV D EU RO IFA MI)</dc:creator>
  <cp:keywords>Template</cp:keywords>
  <dc:description>Version 3.0.8
September 2020</dc:description>
  <cp:lastModifiedBy>Verzea, Ionut (ADV D EU RO IFA MI)</cp:lastModifiedBy>
  <cp:revision>8</cp:revision>
  <dcterms:created xsi:type="dcterms:W3CDTF">2022-05-19T15:18:18Z</dcterms:created>
  <dcterms:modified xsi:type="dcterms:W3CDTF">2023-07-11T06:06:52Z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0x01010018E680F69AFCF5478564F22EAAFCB836</vt:lpwstr>
  </property>
  <property fmtid="{D5CDD505-2E9C-101B-9397-08002B2CF9AE}" pid="3" name="MSIP_Label_a59b6cd5-d141-4a33-8bf1-0ca04484304f_Enabled">
    <vt:lpwstr>true</vt:lpwstr>
  </property>
  <property fmtid="{D5CDD505-2E9C-101B-9397-08002B2CF9AE}" pid="4" name="MSIP_Label_a59b6cd5-d141-4a33-8bf1-0ca04484304f_SetDate">
    <vt:lpwstr>2022-05-24T07:52:30Z</vt:lpwstr>
  </property>
  <property fmtid="{D5CDD505-2E9C-101B-9397-08002B2CF9AE}" pid="5" name="MSIP_Label_a59b6cd5-d141-4a33-8bf1-0ca04484304f_Method">
    <vt:lpwstr>Standard</vt:lpwstr>
  </property>
  <property fmtid="{D5CDD505-2E9C-101B-9397-08002B2CF9AE}" pid="6" name="MSIP_Label_a59b6cd5-d141-4a33-8bf1-0ca04484304f_Name">
    <vt:lpwstr>restricted-default</vt:lpwstr>
  </property>
  <property fmtid="{D5CDD505-2E9C-101B-9397-08002B2CF9AE}" pid="7" name="MSIP_Label_a59b6cd5-d141-4a33-8bf1-0ca04484304f_SiteId">
    <vt:lpwstr>38ae3bcd-9579-4fd4-adda-b42e1495d55a</vt:lpwstr>
  </property>
  <property fmtid="{D5CDD505-2E9C-101B-9397-08002B2CF9AE}" pid="8" name="MSIP_Label_a59b6cd5-d141-4a33-8bf1-0ca04484304f_ActionId">
    <vt:lpwstr>2100a1b8-2fc2-45a7-8038-6e5ec1548324</vt:lpwstr>
  </property>
  <property fmtid="{D5CDD505-2E9C-101B-9397-08002B2CF9AE}" pid="9" name="MSIP_Label_a59b6cd5-d141-4a33-8bf1-0ca04484304f_ContentBits">
    <vt:lpwstr>0</vt:lpwstr>
  </property>
  <property fmtid="{D5CDD505-2E9C-101B-9397-08002B2CF9AE}" pid="10" name="Document_Confidentiality">
    <vt:lpwstr>Restricted</vt:lpwstr>
  </property>
</Properties>
</file>